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1"/>
  </p:sldMasterIdLst>
  <p:notesMasterIdLst>
    <p:notesMasterId r:id="rId26"/>
  </p:notesMasterIdLst>
  <p:sldIdLst>
    <p:sldId id="256" r:id="rId2"/>
    <p:sldId id="257" r:id="rId3"/>
    <p:sldId id="590" r:id="rId4"/>
    <p:sldId id="266" r:id="rId5"/>
    <p:sldId id="632" r:id="rId6"/>
    <p:sldId id="267" r:id="rId7"/>
    <p:sldId id="268" r:id="rId8"/>
    <p:sldId id="619" r:id="rId9"/>
    <p:sldId id="591" r:id="rId10"/>
    <p:sldId id="597" r:id="rId11"/>
    <p:sldId id="772" r:id="rId12"/>
    <p:sldId id="636" r:id="rId13"/>
    <p:sldId id="637" r:id="rId14"/>
    <p:sldId id="635" r:id="rId15"/>
    <p:sldId id="638" r:id="rId16"/>
    <p:sldId id="644" r:id="rId17"/>
    <p:sldId id="645" r:id="rId18"/>
    <p:sldId id="646" r:id="rId19"/>
    <p:sldId id="411" r:id="rId20"/>
    <p:sldId id="415" r:id="rId21"/>
    <p:sldId id="629" r:id="rId22"/>
    <p:sldId id="414" r:id="rId23"/>
    <p:sldId id="322" r:id="rId24"/>
    <p:sldId id="453" r:id="rId25"/>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Введение СПбИМИ" id="{000FF1B3-50CC-4D48-9072-C3D1F32C8103}">
          <p14:sldIdLst>
            <p14:sldId id="256"/>
          </p14:sldIdLst>
        </p14:section>
        <p14:section name="Фундаментальные основы биоуправления" id="{EA901E18-AEEB-4392-9BD9-BA483F21B96F}">
          <p14:sldIdLst>
            <p14:sldId id="257"/>
            <p14:sldId id="590"/>
            <p14:sldId id="266"/>
            <p14:sldId id="632"/>
            <p14:sldId id="267"/>
            <p14:sldId id="268"/>
            <p14:sldId id="619"/>
            <p14:sldId id="591"/>
            <p14:sldId id="597"/>
            <p14:sldId id="772"/>
            <p14:sldId id="636"/>
            <p14:sldId id="637"/>
            <p14:sldId id="635"/>
            <p14:sldId id="638"/>
            <p14:sldId id="644"/>
            <p14:sldId id="645"/>
            <p14:sldId id="646"/>
            <p14:sldId id="411"/>
            <p14:sldId id="415"/>
            <p14:sldId id="629"/>
            <p14:sldId id="414"/>
            <p14:sldId id="322"/>
          </p14:sldIdLst>
        </p14:section>
        <p14:section name="Нейробиоуправление (ЭЭГ-БОС)" id="{3554C82D-8C52-4737-9BA2-24EA0FF5F345}">
          <p14:sldIdLst>
            <p14:sldId id="453"/>
          </p14:sldIdLst>
        </p14:section>
        <p14:section name="Кардиобиоуправление" id="{9D1D8FB2-C5C9-4EEE-A448-3C0829D45D61}">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Сергей Громов" initials="СГ" lastIdx="5"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Средний стиль 2 — акцент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Средний стиль 2 — акцент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C4B1156A-380E-4F78-BDF5-A606A8083BF9}" styleName="Средний стиль 4 — акцент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47434" autoAdjust="0"/>
  </p:normalViewPr>
  <p:slideViewPr>
    <p:cSldViewPr snapToGrid="0">
      <p:cViewPr varScale="1">
        <p:scale>
          <a:sx n="30" d="100"/>
          <a:sy n="30" d="100"/>
        </p:scale>
        <p:origin x="2032" y="4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commentAuthors" Target="commentAuthors.xml"/><Relationship Id="rId30"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oleObject" Target="file:///C:\Users\&#1057;&#1077;&#1088;&#1075;&#1077;&#1081;%20&#1043;&#1088;&#1086;&#1084;&#1086;&#1074;\Desktop\&#1048;&#1089;&#1089;&#1083;&#1077;&#1076;&#1086;&#1074;&#1072;&#1085;&#1080;&#1103;%20&#1087;&#1086;%20&#1073;&#1080;&#1086;&#1091;&#1087;&#1088;&#1072;&#1074;&#1083;&#1077;&#1085;&#1080;&#1102;%20&#1076;&#1086;%202019%20&#1075;.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baseline="0">
                <a:solidFill>
                  <a:schemeClr val="tx2"/>
                </a:solidFill>
                <a:latin typeface="+mn-lt"/>
                <a:ea typeface="+mn-ea"/>
                <a:cs typeface="+mn-cs"/>
              </a:defRPr>
            </a:pPr>
            <a:r>
              <a:rPr lang="en-US"/>
              <a:t>"neurofeedback"</a:t>
            </a:r>
            <a:endParaRPr lang="ru-RU"/>
          </a:p>
        </c:rich>
      </c:tx>
      <c:overlay val="0"/>
      <c:spPr>
        <a:noFill/>
        <a:ln>
          <a:noFill/>
        </a:ln>
        <a:effectLst/>
      </c:spPr>
      <c:txPr>
        <a:bodyPr rot="0" spcFirstLastPara="1" vertOverflow="ellipsis" vert="horz" wrap="square" anchor="ctr" anchorCtr="1"/>
        <a:lstStyle/>
        <a:p>
          <a:pPr>
            <a:defRPr sz="2128" b="1" i="0" u="none" strike="noStrike" kern="1200" baseline="0">
              <a:solidFill>
                <a:schemeClr val="tx2"/>
              </a:solidFill>
              <a:latin typeface="+mn-lt"/>
              <a:ea typeface="+mn-ea"/>
              <a:cs typeface="+mn-cs"/>
            </a:defRPr>
          </a:pPr>
          <a:endParaRPr lang="ru-RU"/>
        </a:p>
      </c:txPr>
    </c:title>
    <c:autoTitleDeleted val="0"/>
    <c:plotArea>
      <c:layout>
        <c:manualLayout>
          <c:layoutTarget val="inner"/>
          <c:xMode val="edge"/>
          <c:yMode val="edge"/>
          <c:x val="0.10861571443628849"/>
          <c:y val="0.20147777142880582"/>
          <c:w val="0.83889403764734838"/>
          <c:h val="0.63590552940066591"/>
        </c:manualLayout>
      </c:layout>
      <c:barChart>
        <c:barDir val="col"/>
        <c:grouping val="clustered"/>
        <c:varyColors val="0"/>
        <c:ser>
          <c:idx val="0"/>
          <c:order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c:spPr>
          <c:invertIfNegative val="0"/>
          <c:cat>
            <c:numRef>
              <c:f>'timeline (1)'!$D$49:$D$59</c:f>
              <c:numCache>
                <c:formatCode>General</c:formatCode>
                <c:ptCount val="11"/>
                <c:pt idx="0">
                  <c:v>2008</c:v>
                </c:pt>
                <c:pt idx="1">
                  <c:v>2009</c:v>
                </c:pt>
                <c:pt idx="2">
                  <c:v>2010</c:v>
                </c:pt>
                <c:pt idx="3">
                  <c:v>2011</c:v>
                </c:pt>
                <c:pt idx="4">
                  <c:v>2012</c:v>
                </c:pt>
                <c:pt idx="5">
                  <c:v>2013</c:v>
                </c:pt>
                <c:pt idx="6">
                  <c:v>2014</c:v>
                </c:pt>
                <c:pt idx="7">
                  <c:v>2015</c:v>
                </c:pt>
                <c:pt idx="8">
                  <c:v>2016</c:v>
                </c:pt>
                <c:pt idx="9">
                  <c:v>2017</c:v>
                </c:pt>
                <c:pt idx="10">
                  <c:v>2018</c:v>
                </c:pt>
              </c:numCache>
            </c:numRef>
          </c:cat>
          <c:val>
            <c:numRef>
              <c:f>'timeline (1)'!$E$49:$E$59</c:f>
              <c:numCache>
                <c:formatCode>General</c:formatCode>
                <c:ptCount val="11"/>
                <c:pt idx="0">
                  <c:v>19</c:v>
                </c:pt>
                <c:pt idx="1">
                  <c:v>25</c:v>
                </c:pt>
                <c:pt idx="2">
                  <c:v>68</c:v>
                </c:pt>
                <c:pt idx="3">
                  <c:v>87</c:v>
                </c:pt>
                <c:pt idx="4">
                  <c:v>78</c:v>
                </c:pt>
                <c:pt idx="5">
                  <c:v>131</c:v>
                </c:pt>
                <c:pt idx="6">
                  <c:v>193</c:v>
                </c:pt>
                <c:pt idx="7">
                  <c:v>146</c:v>
                </c:pt>
                <c:pt idx="8">
                  <c:v>193</c:v>
                </c:pt>
                <c:pt idx="9">
                  <c:v>185</c:v>
                </c:pt>
                <c:pt idx="10">
                  <c:v>190</c:v>
                </c:pt>
              </c:numCache>
            </c:numRef>
          </c:val>
          <c:extLst>
            <c:ext xmlns:c16="http://schemas.microsoft.com/office/drawing/2014/chart" uri="{C3380CC4-5D6E-409C-BE32-E72D297353CC}">
              <c16:uniqueId val="{00000000-2994-4220-A14F-C5E6BC4187A1}"/>
            </c:ext>
          </c:extLst>
        </c:ser>
        <c:dLbls>
          <c:showLegendKey val="0"/>
          <c:showVal val="0"/>
          <c:showCatName val="0"/>
          <c:showSerName val="0"/>
          <c:showPercent val="0"/>
          <c:showBubbleSize val="0"/>
        </c:dLbls>
        <c:gapWidth val="100"/>
        <c:overlap val="-24"/>
        <c:axId val="186762752"/>
        <c:axId val="186764288"/>
      </c:barChart>
      <c:catAx>
        <c:axId val="186762752"/>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ru-RU"/>
          </a:p>
        </c:txPr>
        <c:crossAx val="186764288"/>
        <c:crosses val="autoZero"/>
        <c:auto val="1"/>
        <c:lblAlgn val="ctr"/>
        <c:lblOffset val="100"/>
        <c:noMultiLvlLbl val="0"/>
      </c:catAx>
      <c:valAx>
        <c:axId val="186764288"/>
        <c:scaling>
          <c:orientation val="minMax"/>
        </c:scaling>
        <c:delete val="0"/>
        <c:axPos val="l"/>
        <c:majorGridlines>
          <c:spPr>
            <a:ln w="9525" cap="flat" cmpd="sng" algn="ctr">
              <a:solidFill>
                <a:schemeClr val="tx2">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ru-RU"/>
          </a:p>
        </c:txPr>
        <c:crossAx val="18676275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olors1.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7">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DA9A8BE-812E-4372-B404-A41C327F6FB8}" type="doc">
      <dgm:prSet loTypeId="urn:microsoft.com/office/officeart/2005/8/layout/list1" loCatId="list" qsTypeId="urn:microsoft.com/office/officeart/2005/8/quickstyle/simple1" qsCatId="simple" csTypeId="urn:microsoft.com/office/officeart/2005/8/colors/colorful5" csCatId="colorful" phldr="1"/>
      <dgm:spPr/>
      <dgm:t>
        <a:bodyPr/>
        <a:lstStyle/>
        <a:p>
          <a:endParaRPr lang="ru-RU"/>
        </a:p>
      </dgm:t>
    </dgm:pt>
    <dgm:pt modelId="{18F0FA95-F7B6-4B2D-B252-040E41A25189}">
      <dgm:prSet phldrT="[Текст]"/>
      <dgm:spPr/>
      <dgm:t>
        <a:bodyPr/>
        <a:lstStyle/>
        <a:p>
          <a:r>
            <a:rPr lang="ru-RU" b="1" dirty="0"/>
            <a:t>I этап БОС-тренинга</a:t>
          </a:r>
          <a:endParaRPr lang="ru-RU" dirty="0"/>
        </a:p>
      </dgm:t>
    </dgm:pt>
    <dgm:pt modelId="{055C6054-F41D-40E5-95AE-CBB1E7476DED}" type="parTrans" cxnId="{33099E6D-44C8-4DC4-BB32-95F9AF2A52F2}">
      <dgm:prSet/>
      <dgm:spPr/>
      <dgm:t>
        <a:bodyPr/>
        <a:lstStyle/>
        <a:p>
          <a:endParaRPr lang="ru-RU"/>
        </a:p>
      </dgm:t>
    </dgm:pt>
    <dgm:pt modelId="{58FD2449-FE45-4174-9720-B32911C857E2}" type="sibTrans" cxnId="{33099E6D-44C8-4DC4-BB32-95F9AF2A52F2}">
      <dgm:prSet/>
      <dgm:spPr/>
      <dgm:t>
        <a:bodyPr/>
        <a:lstStyle/>
        <a:p>
          <a:endParaRPr lang="ru-RU"/>
        </a:p>
      </dgm:t>
    </dgm:pt>
    <dgm:pt modelId="{81A4F6B7-452F-405D-ADCB-3F8E3DF8386A}">
      <dgm:prSet phldrT="[Текст]"/>
      <dgm:spPr/>
      <dgm:t>
        <a:bodyPr/>
        <a:lstStyle/>
        <a:p>
          <a:r>
            <a:rPr lang="ru-RU" b="1" dirty="0"/>
            <a:t>II этап БОС-тренинга</a:t>
          </a:r>
          <a:endParaRPr lang="ru-RU" dirty="0"/>
        </a:p>
      </dgm:t>
    </dgm:pt>
    <dgm:pt modelId="{A8447D7A-FA93-44E2-B3BA-D4565196770B}" type="parTrans" cxnId="{DA649B8A-7F7E-4F3B-ABA9-1961B650EE83}">
      <dgm:prSet/>
      <dgm:spPr/>
      <dgm:t>
        <a:bodyPr/>
        <a:lstStyle/>
        <a:p>
          <a:endParaRPr lang="ru-RU"/>
        </a:p>
      </dgm:t>
    </dgm:pt>
    <dgm:pt modelId="{D6B98854-FB30-4668-925A-6440CFF39FC0}" type="sibTrans" cxnId="{DA649B8A-7F7E-4F3B-ABA9-1961B650EE83}">
      <dgm:prSet/>
      <dgm:spPr/>
      <dgm:t>
        <a:bodyPr/>
        <a:lstStyle/>
        <a:p>
          <a:endParaRPr lang="ru-RU"/>
        </a:p>
      </dgm:t>
    </dgm:pt>
    <dgm:pt modelId="{059561C3-EA60-4923-BA33-D9AB4868D2DA}">
      <dgm:prSet phldrT="[Текст]"/>
      <dgm:spPr/>
      <dgm:t>
        <a:bodyPr/>
        <a:lstStyle/>
        <a:p>
          <a:r>
            <a:rPr lang="ru-RU" b="1" dirty="0"/>
            <a:t>III этап БОС-тренинга</a:t>
          </a:r>
          <a:endParaRPr lang="ru-RU" dirty="0"/>
        </a:p>
      </dgm:t>
    </dgm:pt>
    <dgm:pt modelId="{B40014A8-FFC3-419B-BFBF-A79314F549D3}" type="parTrans" cxnId="{5F42D963-C4C0-4E1A-84F9-1439403A1F96}">
      <dgm:prSet/>
      <dgm:spPr/>
      <dgm:t>
        <a:bodyPr/>
        <a:lstStyle/>
        <a:p>
          <a:endParaRPr lang="ru-RU"/>
        </a:p>
      </dgm:t>
    </dgm:pt>
    <dgm:pt modelId="{0119A332-4311-47EC-B614-04E5A3AA19B4}" type="sibTrans" cxnId="{5F42D963-C4C0-4E1A-84F9-1439403A1F96}">
      <dgm:prSet/>
      <dgm:spPr/>
      <dgm:t>
        <a:bodyPr/>
        <a:lstStyle/>
        <a:p>
          <a:endParaRPr lang="ru-RU"/>
        </a:p>
      </dgm:t>
    </dgm:pt>
    <dgm:pt modelId="{6D108D0C-F420-4865-A366-A47FD10F6899}" type="pres">
      <dgm:prSet presAssocID="{3DA9A8BE-812E-4372-B404-A41C327F6FB8}" presName="linear" presStyleCnt="0">
        <dgm:presLayoutVars>
          <dgm:dir/>
          <dgm:animLvl val="lvl"/>
          <dgm:resizeHandles val="exact"/>
        </dgm:presLayoutVars>
      </dgm:prSet>
      <dgm:spPr/>
      <dgm:t>
        <a:bodyPr/>
        <a:lstStyle/>
        <a:p>
          <a:endParaRPr lang="ru-RU"/>
        </a:p>
      </dgm:t>
    </dgm:pt>
    <dgm:pt modelId="{62E8F077-7A66-43F4-8790-2571EEB9C6BE}" type="pres">
      <dgm:prSet presAssocID="{18F0FA95-F7B6-4B2D-B252-040E41A25189}" presName="parentLin" presStyleCnt="0"/>
      <dgm:spPr/>
    </dgm:pt>
    <dgm:pt modelId="{5C7FBBD1-6E03-46DA-BD6A-80328C37BC71}" type="pres">
      <dgm:prSet presAssocID="{18F0FA95-F7B6-4B2D-B252-040E41A25189}" presName="parentLeftMargin" presStyleLbl="node1" presStyleIdx="0" presStyleCnt="3"/>
      <dgm:spPr/>
      <dgm:t>
        <a:bodyPr/>
        <a:lstStyle/>
        <a:p>
          <a:endParaRPr lang="ru-RU"/>
        </a:p>
      </dgm:t>
    </dgm:pt>
    <dgm:pt modelId="{19444369-FADA-4397-8AA2-D668B2A3A3C7}" type="pres">
      <dgm:prSet presAssocID="{18F0FA95-F7B6-4B2D-B252-040E41A25189}" presName="parentText" presStyleLbl="node1" presStyleIdx="0" presStyleCnt="3">
        <dgm:presLayoutVars>
          <dgm:chMax val="0"/>
          <dgm:bulletEnabled val="1"/>
        </dgm:presLayoutVars>
      </dgm:prSet>
      <dgm:spPr/>
      <dgm:t>
        <a:bodyPr/>
        <a:lstStyle/>
        <a:p>
          <a:endParaRPr lang="ru-RU"/>
        </a:p>
      </dgm:t>
    </dgm:pt>
    <dgm:pt modelId="{91E019C2-328B-4A7B-B41F-9950850DE6A6}" type="pres">
      <dgm:prSet presAssocID="{18F0FA95-F7B6-4B2D-B252-040E41A25189}" presName="negativeSpace" presStyleCnt="0"/>
      <dgm:spPr/>
    </dgm:pt>
    <dgm:pt modelId="{628E35A2-864E-469C-8076-56D2F8B37848}" type="pres">
      <dgm:prSet presAssocID="{18F0FA95-F7B6-4B2D-B252-040E41A25189}" presName="childText" presStyleLbl="conFgAcc1" presStyleIdx="0" presStyleCnt="3" custLinFactNeighborX="-30535" custLinFactNeighborY="-6468">
        <dgm:presLayoutVars>
          <dgm:bulletEnabled val="1"/>
        </dgm:presLayoutVars>
      </dgm:prSet>
      <dgm:spPr/>
    </dgm:pt>
    <dgm:pt modelId="{B4F93C64-228E-4BE4-AE64-A73176572816}" type="pres">
      <dgm:prSet presAssocID="{58FD2449-FE45-4174-9720-B32911C857E2}" presName="spaceBetweenRectangles" presStyleCnt="0"/>
      <dgm:spPr/>
    </dgm:pt>
    <dgm:pt modelId="{495F0F49-2530-47E7-A655-944466A6D22B}" type="pres">
      <dgm:prSet presAssocID="{81A4F6B7-452F-405D-ADCB-3F8E3DF8386A}" presName="parentLin" presStyleCnt="0"/>
      <dgm:spPr/>
    </dgm:pt>
    <dgm:pt modelId="{DF05B0E0-52C0-4772-BBFB-1D502FDC7B4E}" type="pres">
      <dgm:prSet presAssocID="{81A4F6B7-452F-405D-ADCB-3F8E3DF8386A}" presName="parentLeftMargin" presStyleLbl="node1" presStyleIdx="0" presStyleCnt="3"/>
      <dgm:spPr/>
      <dgm:t>
        <a:bodyPr/>
        <a:lstStyle/>
        <a:p>
          <a:endParaRPr lang="ru-RU"/>
        </a:p>
      </dgm:t>
    </dgm:pt>
    <dgm:pt modelId="{7B6717AF-2A1B-404B-94E3-1A8C792BFE8A}" type="pres">
      <dgm:prSet presAssocID="{81A4F6B7-452F-405D-ADCB-3F8E3DF8386A}" presName="parentText" presStyleLbl="node1" presStyleIdx="1" presStyleCnt="3">
        <dgm:presLayoutVars>
          <dgm:chMax val="0"/>
          <dgm:bulletEnabled val="1"/>
        </dgm:presLayoutVars>
      </dgm:prSet>
      <dgm:spPr/>
      <dgm:t>
        <a:bodyPr/>
        <a:lstStyle/>
        <a:p>
          <a:endParaRPr lang="ru-RU"/>
        </a:p>
      </dgm:t>
    </dgm:pt>
    <dgm:pt modelId="{97A9D266-75E6-4259-A691-D07E3FDEE425}" type="pres">
      <dgm:prSet presAssocID="{81A4F6B7-452F-405D-ADCB-3F8E3DF8386A}" presName="negativeSpace" presStyleCnt="0"/>
      <dgm:spPr/>
    </dgm:pt>
    <dgm:pt modelId="{745CB065-805A-466F-9099-E5F008E9A70D}" type="pres">
      <dgm:prSet presAssocID="{81A4F6B7-452F-405D-ADCB-3F8E3DF8386A}" presName="childText" presStyleLbl="conFgAcc1" presStyleIdx="1" presStyleCnt="3">
        <dgm:presLayoutVars>
          <dgm:bulletEnabled val="1"/>
        </dgm:presLayoutVars>
      </dgm:prSet>
      <dgm:spPr/>
    </dgm:pt>
    <dgm:pt modelId="{83C68964-4B45-4DA3-B467-FCAD65A2A585}" type="pres">
      <dgm:prSet presAssocID="{D6B98854-FB30-4668-925A-6440CFF39FC0}" presName="spaceBetweenRectangles" presStyleCnt="0"/>
      <dgm:spPr/>
    </dgm:pt>
    <dgm:pt modelId="{9BD3A3A0-93AD-42F6-9039-5964DD0163AC}" type="pres">
      <dgm:prSet presAssocID="{059561C3-EA60-4923-BA33-D9AB4868D2DA}" presName="parentLin" presStyleCnt="0"/>
      <dgm:spPr/>
    </dgm:pt>
    <dgm:pt modelId="{985D44FF-E2E4-416F-80DB-8CC5645BD16A}" type="pres">
      <dgm:prSet presAssocID="{059561C3-EA60-4923-BA33-D9AB4868D2DA}" presName="parentLeftMargin" presStyleLbl="node1" presStyleIdx="1" presStyleCnt="3"/>
      <dgm:spPr/>
      <dgm:t>
        <a:bodyPr/>
        <a:lstStyle/>
        <a:p>
          <a:endParaRPr lang="ru-RU"/>
        </a:p>
      </dgm:t>
    </dgm:pt>
    <dgm:pt modelId="{529F7189-F230-40EF-B64A-AD4D03F7F39D}" type="pres">
      <dgm:prSet presAssocID="{059561C3-EA60-4923-BA33-D9AB4868D2DA}" presName="parentText" presStyleLbl="node1" presStyleIdx="2" presStyleCnt="3">
        <dgm:presLayoutVars>
          <dgm:chMax val="0"/>
          <dgm:bulletEnabled val="1"/>
        </dgm:presLayoutVars>
      </dgm:prSet>
      <dgm:spPr/>
      <dgm:t>
        <a:bodyPr/>
        <a:lstStyle/>
        <a:p>
          <a:endParaRPr lang="ru-RU"/>
        </a:p>
      </dgm:t>
    </dgm:pt>
    <dgm:pt modelId="{A6FA8EC7-8885-4D21-BD50-6A56AE15CDC7}" type="pres">
      <dgm:prSet presAssocID="{059561C3-EA60-4923-BA33-D9AB4868D2DA}" presName="negativeSpace" presStyleCnt="0"/>
      <dgm:spPr/>
    </dgm:pt>
    <dgm:pt modelId="{2D1B2937-5DE3-4DD2-83DE-C203D47771AF}" type="pres">
      <dgm:prSet presAssocID="{059561C3-EA60-4923-BA33-D9AB4868D2DA}" presName="childText" presStyleLbl="conFgAcc1" presStyleIdx="2" presStyleCnt="3">
        <dgm:presLayoutVars>
          <dgm:bulletEnabled val="1"/>
        </dgm:presLayoutVars>
      </dgm:prSet>
      <dgm:spPr/>
    </dgm:pt>
  </dgm:ptLst>
  <dgm:cxnLst>
    <dgm:cxn modelId="{8359C893-C98E-4631-BD7F-E1FC381FC59E}" type="presOf" srcId="{81A4F6B7-452F-405D-ADCB-3F8E3DF8386A}" destId="{7B6717AF-2A1B-404B-94E3-1A8C792BFE8A}" srcOrd="1" destOrd="0" presId="urn:microsoft.com/office/officeart/2005/8/layout/list1"/>
    <dgm:cxn modelId="{BB74468F-6625-4DA4-A9CF-2808B428931E}" type="presOf" srcId="{3DA9A8BE-812E-4372-B404-A41C327F6FB8}" destId="{6D108D0C-F420-4865-A366-A47FD10F6899}" srcOrd="0" destOrd="0" presId="urn:microsoft.com/office/officeart/2005/8/layout/list1"/>
    <dgm:cxn modelId="{1513BF85-385B-4A63-A8EC-5C5FBA50F2E1}" type="presOf" srcId="{18F0FA95-F7B6-4B2D-B252-040E41A25189}" destId="{5C7FBBD1-6E03-46DA-BD6A-80328C37BC71}" srcOrd="0" destOrd="0" presId="urn:microsoft.com/office/officeart/2005/8/layout/list1"/>
    <dgm:cxn modelId="{BB72956F-96DF-439D-B03E-2FBE7E2C1AC8}" type="presOf" srcId="{059561C3-EA60-4923-BA33-D9AB4868D2DA}" destId="{985D44FF-E2E4-416F-80DB-8CC5645BD16A}" srcOrd="0" destOrd="0" presId="urn:microsoft.com/office/officeart/2005/8/layout/list1"/>
    <dgm:cxn modelId="{33099E6D-44C8-4DC4-BB32-95F9AF2A52F2}" srcId="{3DA9A8BE-812E-4372-B404-A41C327F6FB8}" destId="{18F0FA95-F7B6-4B2D-B252-040E41A25189}" srcOrd="0" destOrd="0" parTransId="{055C6054-F41D-40E5-95AE-CBB1E7476DED}" sibTransId="{58FD2449-FE45-4174-9720-B32911C857E2}"/>
    <dgm:cxn modelId="{B867DDF0-83F5-4ADC-BBED-FA4AC90145CA}" type="presOf" srcId="{18F0FA95-F7B6-4B2D-B252-040E41A25189}" destId="{19444369-FADA-4397-8AA2-D668B2A3A3C7}" srcOrd="1" destOrd="0" presId="urn:microsoft.com/office/officeart/2005/8/layout/list1"/>
    <dgm:cxn modelId="{5F42D963-C4C0-4E1A-84F9-1439403A1F96}" srcId="{3DA9A8BE-812E-4372-B404-A41C327F6FB8}" destId="{059561C3-EA60-4923-BA33-D9AB4868D2DA}" srcOrd="2" destOrd="0" parTransId="{B40014A8-FFC3-419B-BFBF-A79314F549D3}" sibTransId="{0119A332-4311-47EC-B614-04E5A3AA19B4}"/>
    <dgm:cxn modelId="{A8324312-147B-47E9-B6DF-0FA48025EA4F}" type="presOf" srcId="{81A4F6B7-452F-405D-ADCB-3F8E3DF8386A}" destId="{DF05B0E0-52C0-4772-BBFB-1D502FDC7B4E}" srcOrd="0" destOrd="0" presId="urn:microsoft.com/office/officeart/2005/8/layout/list1"/>
    <dgm:cxn modelId="{DA649B8A-7F7E-4F3B-ABA9-1961B650EE83}" srcId="{3DA9A8BE-812E-4372-B404-A41C327F6FB8}" destId="{81A4F6B7-452F-405D-ADCB-3F8E3DF8386A}" srcOrd="1" destOrd="0" parTransId="{A8447D7A-FA93-44E2-B3BA-D4565196770B}" sibTransId="{D6B98854-FB30-4668-925A-6440CFF39FC0}"/>
    <dgm:cxn modelId="{A19EF66C-2BF3-4345-B224-C564876E38FF}" type="presOf" srcId="{059561C3-EA60-4923-BA33-D9AB4868D2DA}" destId="{529F7189-F230-40EF-B64A-AD4D03F7F39D}" srcOrd="1" destOrd="0" presId="urn:microsoft.com/office/officeart/2005/8/layout/list1"/>
    <dgm:cxn modelId="{389B34EC-FC08-4AB8-8176-E4E7E110A384}" type="presParOf" srcId="{6D108D0C-F420-4865-A366-A47FD10F6899}" destId="{62E8F077-7A66-43F4-8790-2571EEB9C6BE}" srcOrd="0" destOrd="0" presId="urn:microsoft.com/office/officeart/2005/8/layout/list1"/>
    <dgm:cxn modelId="{41FB6E64-C947-4A67-BFFD-7679370D092A}" type="presParOf" srcId="{62E8F077-7A66-43F4-8790-2571EEB9C6BE}" destId="{5C7FBBD1-6E03-46DA-BD6A-80328C37BC71}" srcOrd="0" destOrd="0" presId="urn:microsoft.com/office/officeart/2005/8/layout/list1"/>
    <dgm:cxn modelId="{B0F7F449-2169-4D57-AB47-707B535FBBBD}" type="presParOf" srcId="{62E8F077-7A66-43F4-8790-2571EEB9C6BE}" destId="{19444369-FADA-4397-8AA2-D668B2A3A3C7}" srcOrd="1" destOrd="0" presId="urn:microsoft.com/office/officeart/2005/8/layout/list1"/>
    <dgm:cxn modelId="{18D62CB3-340F-449D-9612-B056060CD7AF}" type="presParOf" srcId="{6D108D0C-F420-4865-A366-A47FD10F6899}" destId="{91E019C2-328B-4A7B-B41F-9950850DE6A6}" srcOrd="1" destOrd="0" presId="urn:microsoft.com/office/officeart/2005/8/layout/list1"/>
    <dgm:cxn modelId="{152A8DDA-EB87-49EA-A08B-AB86841EFEB4}" type="presParOf" srcId="{6D108D0C-F420-4865-A366-A47FD10F6899}" destId="{628E35A2-864E-469C-8076-56D2F8B37848}" srcOrd="2" destOrd="0" presId="urn:microsoft.com/office/officeart/2005/8/layout/list1"/>
    <dgm:cxn modelId="{24C22181-5651-4611-A32C-1448EB073B65}" type="presParOf" srcId="{6D108D0C-F420-4865-A366-A47FD10F6899}" destId="{B4F93C64-228E-4BE4-AE64-A73176572816}" srcOrd="3" destOrd="0" presId="urn:microsoft.com/office/officeart/2005/8/layout/list1"/>
    <dgm:cxn modelId="{D1D7F0AE-4DFC-44DC-A378-9C9CAA4FE506}" type="presParOf" srcId="{6D108D0C-F420-4865-A366-A47FD10F6899}" destId="{495F0F49-2530-47E7-A655-944466A6D22B}" srcOrd="4" destOrd="0" presId="urn:microsoft.com/office/officeart/2005/8/layout/list1"/>
    <dgm:cxn modelId="{CAF82C5F-F964-465E-9BE6-63337DE5D72E}" type="presParOf" srcId="{495F0F49-2530-47E7-A655-944466A6D22B}" destId="{DF05B0E0-52C0-4772-BBFB-1D502FDC7B4E}" srcOrd="0" destOrd="0" presId="urn:microsoft.com/office/officeart/2005/8/layout/list1"/>
    <dgm:cxn modelId="{24B75E05-0C2F-4748-9DF5-ADA7A32E33B2}" type="presParOf" srcId="{495F0F49-2530-47E7-A655-944466A6D22B}" destId="{7B6717AF-2A1B-404B-94E3-1A8C792BFE8A}" srcOrd="1" destOrd="0" presId="urn:microsoft.com/office/officeart/2005/8/layout/list1"/>
    <dgm:cxn modelId="{D03D94EE-9E86-4224-A263-95D921FA8A7E}" type="presParOf" srcId="{6D108D0C-F420-4865-A366-A47FD10F6899}" destId="{97A9D266-75E6-4259-A691-D07E3FDEE425}" srcOrd="5" destOrd="0" presId="urn:microsoft.com/office/officeart/2005/8/layout/list1"/>
    <dgm:cxn modelId="{D31C224A-1B8F-4344-8070-40269E0DA228}" type="presParOf" srcId="{6D108D0C-F420-4865-A366-A47FD10F6899}" destId="{745CB065-805A-466F-9099-E5F008E9A70D}" srcOrd="6" destOrd="0" presId="urn:microsoft.com/office/officeart/2005/8/layout/list1"/>
    <dgm:cxn modelId="{EF752BB0-DC7E-44E0-A4C3-16CE78AFEEF2}" type="presParOf" srcId="{6D108D0C-F420-4865-A366-A47FD10F6899}" destId="{83C68964-4B45-4DA3-B467-FCAD65A2A585}" srcOrd="7" destOrd="0" presId="urn:microsoft.com/office/officeart/2005/8/layout/list1"/>
    <dgm:cxn modelId="{71EF31EB-42AC-49B1-8E09-7B798109F15B}" type="presParOf" srcId="{6D108D0C-F420-4865-A366-A47FD10F6899}" destId="{9BD3A3A0-93AD-42F6-9039-5964DD0163AC}" srcOrd="8" destOrd="0" presId="urn:microsoft.com/office/officeart/2005/8/layout/list1"/>
    <dgm:cxn modelId="{61DBF459-5366-49BB-A40A-9E1716ECA0E1}" type="presParOf" srcId="{9BD3A3A0-93AD-42F6-9039-5964DD0163AC}" destId="{985D44FF-E2E4-416F-80DB-8CC5645BD16A}" srcOrd="0" destOrd="0" presId="urn:microsoft.com/office/officeart/2005/8/layout/list1"/>
    <dgm:cxn modelId="{464E2F4C-64DF-489A-B106-A35594B3D9BF}" type="presParOf" srcId="{9BD3A3A0-93AD-42F6-9039-5964DD0163AC}" destId="{529F7189-F230-40EF-B64A-AD4D03F7F39D}" srcOrd="1" destOrd="0" presId="urn:microsoft.com/office/officeart/2005/8/layout/list1"/>
    <dgm:cxn modelId="{EBBF6F05-573A-4FE4-8798-B77F817EC7F9}" type="presParOf" srcId="{6D108D0C-F420-4865-A366-A47FD10F6899}" destId="{A6FA8EC7-8885-4D21-BD50-6A56AE15CDC7}" srcOrd="9" destOrd="0" presId="urn:microsoft.com/office/officeart/2005/8/layout/list1"/>
    <dgm:cxn modelId="{34D7C44A-9A17-4C4B-95D3-6168E85359ED}" type="presParOf" srcId="{6D108D0C-F420-4865-A366-A47FD10F6899}" destId="{2D1B2937-5DE3-4DD2-83DE-C203D47771AF}"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4AD2B65-8CDA-42E4-9135-846115AF763D}" type="doc">
      <dgm:prSet loTypeId="urn:microsoft.com/office/officeart/2005/8/layout/StepDownProcess" loCatId="process" qsTypeId="urn:microsoft.com/office/officeart/2005/8/quickstyle/simple1" qsCatId="simple" csTypeId="urn:microsoft.com/office/officeart/2005/8/colors/colorful4" csCatId="colorful" phldr="1"/>
      <dgm:spPr/>
      <dgm:t>
        <a:bodyPr/>
        <a:lstStyle/>
        <a:p>
          <a:endParaRPr lang="ru-RU"/>
        </a:p>
      </dgm:t>
    </dgm:pt>
    <dgm:pt modelId="{E9A3BCE1-38D0-4B9F-9FC3-B2DD739E418A}">
      <dgm:prSet phldrT="[Текст]"/>
      <dgm:spPr/>
      <dgm:t>
        <a:bodyPr/>
        <a:lstStyle/>
        <a:p>
          <a:r>
            <a:rPr lang="ru-RU" dirty="0"/>
            <a:t>1</a:t>
          </a:r>
        </a:p>
      </dgm:t>
    </dgm:pt>
    <dgm:pt modelId="{BBD8A31A-30E1-4F27-9E29-590B65115395}" type="parTrans" cxnId="{3DBC76BD-DD6C-4DEA-A5E6-D84C9B1FAFC2}">
      <dgm:prSet/>
      <dgm:spPr/>
      <dgm:t>
        <a:bodyPr/>
        <a:lstStyle/>
        <a:p>
          <a:endParaRPr lang="ru-RU"/>
        </a:p>
      </dgm:t>
    </dgm:pt>
    <dgm:pt modelId="{15693C9D-56CA-4665-ACF2-C13AC5B15449}" type="sibTrans" cxnId="{3DBC76BD-DD6C-4DEA-A5E6-D84C9B1FAFC2}">
      <dgm:prSet/>
      <dgm:spPr/>
      <dgm:t>
        <a:bodyPr/>
        <a:lstStyle/>
        <a:p>
          <a:endParaRPr lang="ru-RU"/>
        </a:p>
      </dgm:t>
    </dgm:pt>
    <dgm:pt modelId="{2FC97A5F-5F80-4994-8C25-B2E458E49625}">
      <dgm:prSet phldrT="[Текст]" custT="1"/>
      <dgm:spPr/>
      <dgm:t>
        <a:bodyPr/>
        <a:lstStyle/>
        <a:p>
          <a:r>
            <a:rPr lang="ru-RU" sz="2400" dirty="0"/>
            <a:t>Сбор анамнеза;</a:t>
          </a:r>
        </a:p>
      </dgm:t>
    </dgm:pt>
    <dgm:pt modelId="{8B28AC43-7ED9-4E09-9712-D198E9523042}" type="parTrans" cxnId="{CBAC6435-B5BF-4FD4-ADD8-2B503060B4C2}">
      <dgm:prSet/>
      <dgm:spPr/>
      <dgm:t>
        <a:bodyPr/>
        <a:lstStyle/>
        <a:p>
          <a:endParaRPr lang="ru-RU"/>
        </a:p>
      </dgm:t>
    </dgm:pt>
    <dgm:pt modelId="{5142C25B-2782-4C72-A579-1A2B99083A3A}" type="sibTrans" cxnId="{CBAC6435-B5BF-4FD4-ADD8-2B503060B4C2}">
      <dgm:prSet/>
      <dgm:spPr/>
      <dgm:t>
        <a:bodyPr/>
        <a:lstStyle/>
        <a:p>
          <a:endParaRPr lang="ru-RU"/>
        </a:p>
      </dgm:t>
    </dgm:pt>
    <dgm:pt modelId="{AA7F5A18-C158-4A30-A7CE-3BE6A8F93B7F}">
      <dgm:prSet phldrT="[Текст]"/>
      <dgm:spPr/>
      <dgm:t>
        <a:bodyPr/>
        <a:lstStyle/>
        <a:p>
          <a:r>
            <a:rPr lang="ru-RU" dirty="0"/>
            <a:t>2</a:t>
          </a:r>
        </a:p>
      </dgm:t>
    </dgm:pt>
    <dgm:pt modelId="{292982F3-365D-4796-91BB-81C2F645CCBD}" type="parTrans" cxnId="{B6310758-DB8C-4147-B644-C90601C1131E}">
      <dgm:prSet/>
      <dgm:spPr/>
      <dgm:t>
        <a:bodyPr/>
        <a:lstStyle/>
        <a:p>
          <a:endParaRPr lang="ru-RU"/>
        </a:p>
      </dgm:t>
    </dgm:pt>
    <dgm:pt modelId="{95C8E167-F28D-4843-945B-90BC7C1B2A9C}" type="sibTrans" cxnId="{B6310758-DB8C-4147-B644-C90601C1131E}">
      <dgm:prSet/>
      <dgm:spPr/>
      <dgm:t>
        <a:bodyPr/>
        <a:lstStyle/>
        <a:p>
          <a:endParaRPr lang="ru-RU"/>
        </a:p>
      </dgm:t>
    </dgm:pt>
    <dgm:pt modelId="{6500E6BE-AD56-4DE1-9265-C9A8D4985882}">
      <dgm:prSet phldrT="[Текст]" custT="1"/>
      <dgm:spPr/>
      <dgm:t>
        <a:bodyPr/>
        <a:lstStyle/>
        <a:p>
          <a:r>
            <a:rPr lang="ru-RU" sz="2400" dirty="0"/>
            <a:t>Проверка качества сигнала (импеданс):</a:t>
          </a:r>
        </a:p>
      </dgm:t>
    </dgm:pt>
    <dgm:pt modelId="{E5034CA7-1518-42EE-990A-C64CA4B57A9F}" type="parTrans" cxnId="{925ED531-B777-4C15-BA00-CAE434C1DB0D}">
      <dgm:prSet/>
      <dgm:spPr/>
      <dgm:t>
        <a:bodyPr/>
        <a:lstStyle/>
        <a:p>
          <a:endParaRPr lang="ru-RU"/>
        </a:p>
      </dgm:t>
    </dgm:pt>
    <dgm:pt modelId="{8204DAC8-9D75-4CB7-8194-80B1D25B144D}" type="sibTrans" cxnId="{925ED531-B777-4C15-BA00-CAE434C1DB0D}">
      <dgm:prSet/>
      <dgm:spPr/>
      <dgm:t>
        <a:bodyPr/>
        <a:lstStyle/>
        <a:p>
          <a:endParaRPr lang="ru-RU"/>
        </a:p>
      </dgm:t>
    </dgm:pt>
    <dgm:pt modelId="{22F2F4C9-54D2-42FF-8A76-FB46A97244CB}">
      <dgm:prSet phldrT="[Текст]"/>
      <dgm:spPr/>
      <dgm:t>
        <a:bodyPr/>
        <a:lstStyle/>
        <a:p>
          <a:r>
            <a:rPr lang="ru-RU" dirty="0"/>
            <a:t>3</a:t>
          </a:r>
        </a:p>
      </dgm:t>
    </dgm:pt>
    <dgm:pt modelId="{B7A2094A-7BED-4FB1-906C-9C391F68F94A}" type="parTrans" cxnId="{8DBF863A-5CB9-463B-B219-799B4A65A913}">
      <dgm:prSet/>
      <dgm:spPr/>
      <dgm:t>
        <a:bodyPr/>
        <a:lstStyle/>
        <a:p>
          <a:endParaRPr lang="ru-RU"/>
        </a:p>
      </dgm:t>
    </dgm:pt>
    <dgm:pt modelId="{4768EC74-11DA-48BE-9A72-4E389836408E}" type="sibTrans" cxnId="{8DBF863A-5CB9-463B-B219-799B4A65A913}">
      <dgm:prSet/>
      <dgm:spPr/>
      <dgm:t>
        <a:bodyPr/>
        <a:lstStyle/>
        <a:p>
          <a:endParaRPr lang="ru-RU"/>
        </a:p>
      </dgm:t>
    </dgm:pt>
    <dgm:pt modelId="{2FEA9D36-A114-42B4-A893-BD8616710727}">
      <dgm:prSet phldrT="[Текст]" custT="1"/>
      <dgm:spPr/>
      <dgm:t>
        <a:bodyPr/>
        <a:lstStyle/>
        <a:p>
          <a:r>
            <a:rPr lang="ru-RU" sz="2400" dirty="0"/>
            <a:t>Проведение</a:t>
          </a:r>
          <a:r>
            <a:rPr lang="ru-RU" sz="2200" dirty="0"/>
            <a:t> </a:t>
          </a:r>
          <a:r>
            <a:rPr lang="ru-RU" sz="2400" dirty="0"/>
            <a:t>тренинга</a:t>
          </a:r>
        </a:p>
      </dgm:t>
    </dgm:pt>
    <dgm:pt modelId="{F1F3DDFE-5C11-4539-B1C5-2591934E7FD0}" type="parTrans" cxnId="{26BA8C70-0689-4F09-A2E5-F8E934C477E3}">
      <dgm:prSet/>
      <dgm:spPr/>
      <dgm:t>
        <a:bodyPr/>
        <a:lstStyle/>
        <a:p>
          <a:endParaRPr lang="ru-RU"/>
        </a:p>
      </dgm:t>
    </dgm:pt>
    <dgm:pt modelId="{2869CBD9-6F33-47B6-AD5E-BCD1EC6161CE}" type="sibTrans" cxnId="{26BA8C70-0689-4F09-A2E5-F8E934C477E3}">
      <dgm:prSet/>
      <dgm:spPr/>
      <dgm:t>
        <a:bodyPr/>
        <a:lstStyle/>
        <a:p>
          <a:endParaRPr lang="ru-RU"/>
        </a:p>
      </dgm:t>
    </dgm:pt>
    <dgm:pt modelId="{DAE6F9D5-9B56-47F7-A69A-BDC86FA6EC12}">
      <dgm:prSet phldrT="[Текст]" custT="1"/>
      <dgm:spPr/>
      <dgm:t>
        <a:bodyPr/>
        <a:lstStyle/>
        <a:p>
          <a:r>
            <a:rPr lang="ru-RU" sz="2400" dirty="0"/>
            <a:t>Разработка индивидуальной программы</a:t>
          </a:r>
        </a:p>
      </dgm:t>
    </dgm:pt>
    <dgm:pt modelId="{ABC11442-07CE-45BB-8372-9E3926DD2364}" type="parTrans" cxnId="{8CCB9BFB-DED1-452A-A7F9-F05057CED8DA}">
      <dgm:prSet/>
      <dgm:spPr/>
      <dgm:t>
        <a:bodyPr/>
        <a:lstStyle/>
        <a:p>
          <a:endParaRPr lang="ru-RU"/>
        </a:p>
      </dgm:t>
    </dgm:pt>
    <dgm:pt modelId="{2160FF2D-67FC-4088-A84A-ED4F32EB88B8}" type="sibTrans" cxnId="{8CCB9BFB-DED1-452A-A7F9-F05057CED8DA}">
      <dgm:prSet/>
      <dgm:spPr/>
      <dgm:t>
        <a:bodyPr/>
        <a:lstStyle/>
        <a:p>
          <a:endParaRPr lang="ru-RU"/>
        </a:p>
      </dgm:t>
    </dgm:pt>
    <dgm:pt modelId="{EAA7273B-16C7-4EE1-8666-DE9B0E5D5417}">
      <dgm:prSet phldrT="[Текст]" custT="1"/>
      <dgm:spPr/>
      <dgm:t>
        <a:bodyPr/>
        <a:lstStyle/>
        <a:p>
          <a:r>
            <a:rPr lang="ru-RU" sz="2400" dirty="0"/>
            <a:t>Настройка порогов (калибровка).</a:t>
          </a:r>
        </a:p>
      </dgm:t>
    </dgm:pt>
    <dgm:pt modelId="{A33F256B-1BC7-4D0A-B8CD-2C7A429D7180}" type="parTrans" cxnId="{6FFB514F-4DC2-4CE1-BAB8-51B8CBFFEC38}">
      <dgm:prSet/>
      <dgm:spPr/>
      <dgm:t>
        <a:bodyPr/>
        <a:lstStyle/>
        <a:p>
          <a:endParaRPr lang="ru-RU"/>
        </a:p>
      </dgm:t>
    </dgm:pt>
    <dgm:pt modelId="{2115278D-1481-478E-86FC-5D4A1BD3AA69}" type="sibTrans" cxnId="{6FFB514F-4DC2-4CE1-BAB8-51B8CBFFEC38}">
      <dgm:prSet/>
      <dgm:spPr/>
      <dgm:t>
        <a:bodyPr/>
        <a:lstStyle/>
        <a:p>
          <a:endParaRPr lang="ru-RU"/>
        </a:p>
      </dgm:t>
    </dgm:pt>
    <dgm:pt modelId="{DCFF9307-8DBD-417A-A68A-295B62EB0415}">
      <dgm:prSet phldrT="[Текст]" custT="1"/>
      <dgm:spPr/>
      <dgm:t>
        <a:bodyPr/>
        <a:lstStyle/>
        <a:p>
          <a:r>
            <a:rPr lang="ru-RU" sz="2400" dirty="0"/>
            <a:t>Выбор тренинга и контента;</a:t>
          </a:r>
        </a:p>
      </dgm:t>
    </dgm:pt>
    <dgm:pt modelId="{F64518A3-4A29-4449-9948-A9A6B330F315}" type="parTrans" cxnId="{A34757B0-7577-4BDA-A3FD-97BE9D1C01BA}">
      <dgm:prSet/>
      <dgm:spPr/>
      <dgm:t>
        <a:bodyPr/>
        <a:lstStyle/>
        <a:p>
          <a:endParaRPr lang="ru-RU"/>
        </a:p>
      </dgm:t>
    </dgm:pt>
    <dgm:pt modelId="{042F5D95-6BEB-44E4-B859-7B412855E985}" type="sibTrans" cxnId="{A34757B0-7577-4BDA-A3FD-97BE9D1C01BA}">
      <dgm:prSet/>
      <dgm:spPr/>
      <dgm:t>
        <a:bodyPr/>
        <a:lstStyle/>
        <a:p>
          <a:endParaRPr lang="ru-RU"/>
        </a:p>
      </dgm:t>
    </dgm:pt>
    <dgm:pt modelId="{8B9D4028-8703-4E41-A321-9D47BA70EA37}">
      <dgm:prSet phldrT="[Текст]" custT="1"/>
      <dgm:spPr/>
      <dgm:t>
        <a:bodyPr/>
        <a:lstStyle/>
        <a:p>
          <a:r>
            <a:rPr lang="ru-RU" sz="2400" dirty="0"/>
            <a:t>Обработка</a:t>
          </a:r>
          <a:r>
            <a:rPr lang="ru-RU" sz="2200" dirty="0"/>
            <a:t> </a:t>
          </a:r>
          <a:r>
            <a:rPr lang="ru-RU" sz="2400" dirty="0"/>
            <a:t>электродов</a:t>
          </a:r>
        </a:p>
      </dgm:t>
    </dgm:pt>
    <dgm:pt modelId="{8B6D56B2-83C4-4EE7-985E-136C03D0E27E}" type="parTrans" cxnId="{4AA2EEAD-A1E9-4E84-AD5C-5D89C693E43E}">
      <dgm:prSet/>
      <dgm:spPr/>
      <dgm:t>
        <a:bodyPr/>
        <a:lstStyle/>
        <a:p>
          <a:endParaRPr lang="ru-RU"/>
        </a:p>
      </dgm:t>
    </dgm:pt>
    <dgm:pt modelId="{8AA7053C-89FE-4FE7-8F34-8AB95698367F}" type="sibTrans" cxnId="{4AA2EEAD-A1E9-4E84-AD5C-5D89C693E43E}">
      <dgm:prSet/>
      <dgm:spPr/>
      <dgm:t>
        <a:bodyPr/>
        <a:lstStyle/>
        <a:p>
          <a:endParaRPr lang="ru-RU"/>
        </a:p>
      </dgm:t>
    </dgm:pt>
    <dgm:pt modelId="{722F0D94-8E6D-4C92-B235-EA7179C6FF0B}">
      <dgm:prSet phldrT="[Текст]" custT="1"/>
      <dgm:spPr/>
      <dgm:t>
        <a:bodyPr/>
        <a:lstStyle/>
        <a:p>
          <a:r>
            <a:rPr lang="ru-RU" sz="2400" dirty="0"/>
            <a:t>Установка электродов (одеть </a:t>
          </a:r>
          <a:r>
            <a:rPr lang="ru-RU" sz="2400" dirty="0" err="1"/>
            <a:t>нейроинтефейс</a:t>
          </a:r>
          <a:r>
            <a:rPr lang="ru-RU" sz="2400" dirty="0"/>
            <a:t>).</a:t>
          </a:r>
        </a:p>
      </dgm:t>
    </dgm:pt>
    <dgm:pt modelId="{E8E5D981-5C21-4D93-A1E6-E9D606731B89}" type="parTrans" cxnId="{61D2F382-1C48-4EF9-BC38-A90CFAF4D4A6}">
      <dgm:prSet/>
      <dgm:spPr/>
    </dgm:pt>
    <dgm:pt modelId="{8048A956-91AE-40ED-B44E-C778A39B417C}" type="sibTrans" cxnId="{61D2F382-1C48-4EF9-BC38-A90CFAF4D4A6}">
      <dgm:prSet/>
      <dgm:spPr/>
    </dgm:pt>
    <dgm:pt modelId="{82C5808B-1BDF-4613-A56C-28BC77693FF6}" type="pres">
      <dgm:prSet presAssocID="{24AD2B65-8CDA-42E4-9135-846115AF763D}" presName="rootnode" presStyleCnt="0">
        <dgm:presLayoutVars>
          <dgm:chMax/>
          <dgm:chPref/>
          <dgm:dir/>
          <dgm:animLvl val="lvl"/>
        </dgm:presLayoutVars>
      </dgm:prSet>
      <dgm:spPr/>
      <dgm:t>
        <a:bodyPr/>
        <a:lstStyle/>
        <a:p>
          <a:endParaRPr lang="ru-RU"/>
        </a:p>
      </dgm:t>
    </dgm:pt>
    <dgm:pt modelId="{FD425F80-B3AC-4622-AFEF-95C7103F8565}" type="pres">
      <dgm:prSet presAssocID="{E9A3BCE1-38D0-4B9F-9FC3-B2DD739E418A}" presName="composite" presStyleCnt="0"/>
      <dgm:spPr/>
    </dgm:pt>
    <dgm:pt modelId="{0FE228C7-28B3-4FD2-BDB3-D46DEE0871C5}" type="pres">
      <dgm:prSet presAssocID="{E9A3BCE1-38D0-4B9F-9FC3-B2DD739E418A}" presName="bentUpArrow1" presStyleLbl="alignImgPlace1" presStyleIdx="0" presStyleCnt="2" custScaleX="91001"/>
      <dgm:spPr/>
    </dgm:pt>
    <dgm:pt modelId="{96109E15-30F1-41E7-B79E-7AA2984C5118}" type="pres">
      <dgm:prSet presAssocID="{E9A3BCE1-38D0-4B9F-9FC3-B2DD739E418A}" presName="ParentText" presStyleLbl="node1" presStyleIdx="0" presStyleCnt="3">
        <dgm:presLayoutVars>
          <dgm:chMax val="1"/>
          <dgm:chPref val="1"/>
          <dgm:bulletEnabled val="1"/>
        </dgm:presLayoutVars>
      </dgm:prSet>
      <dgm:spPr/>
      <dgm:t>
        <a:bodyPr/>
        <a:lstStyle/>
        <a:p>
          <a:endParaRPr lang="ru-RU"/>
        </a:p>
      </dgm:t>
    </dgm:pt>
    <dgm:pt modelId="{6C7FAD4E-4770-4E48-8F72-9A04629AB8A6}" type="pres">
      <dgm:prSet presAssocID="{E9A3BCE1-38D0-4B9F-9FC3-B2DD739E418A}" presName="ChildText" presStyleLbl="revTx" presStyleIdx="0" presStyleCnt="3" custScaleX="572995" custLinFactX="100000" custLinFactNeighborX="136645" custLinFactNeighborY="823">
        <dgm:presLayoutVars>
          <dgm:chMax val="0"/>
          <dgm:chPref val="0"/>
          <dgm:bulletEnabled val="1"/>
        </dgm:presLayoutVars>
      </dgm:prSet>
      <dgm:spPr/>
      <dgm:t>
        <a:bodyPr/>
        <a:lstStyle/>
        <a:p>
          <a:endParaRPr lang="ru-RU"/>
        </a:p>
      </dgm:t>
    </dgm:pt>
    <dgm:pt modelId="{8AADF152-6CE6-4C23-94F8-C2D85362EFDA}" type="pres">
      <dgm:prSet presAssocID="{15693C9D-56CA-4665-ACF2-C13AC5B15449}" presName="sibTrans" presStyleCnt="0"/>
      <dgm:spPr/>
    </dgm:pt>
    <dgm:pt modelId="{4C0768FE-D0F1-4F29-81CA-3F8A7AF468BC}" type="pres">
      <dgm:prSet presAssocID="{AA7F5A18-C158-4A30-A7CE-3BE6A8F93B7F}" presName="composite" presStyleCnt="0"/>
      <dgm:spPr/>
    </dgm:pt>
    <dgm:pt modelId="{334AE73C-BB72-4EC6-9ACE-900266476D5F}" type="pres">
      <dgm:prSet presAssocID="{AA7F5A18-C158-4A30-A7CE-3BE6A8F93B7F}" presName="bentUpArrow1" presStyleLbl="alignImgPlace1" presStyleIdx="1" presStyleCnt="2" custLinFactNeighborX="-84741" custLinFactNeighborY="-4649"/>
      <dgm:spPr/>
    </dgm:pt>
    <dgm:pt modelId="{E90466D0-C139-42B2-9787-36B73C3132E1}" type="pres">
      <dgm:prSet presAssocID="{AA7F5A18-C158-4A30-A7CE-3BE6A8F93B7F}" presName="ParentText" presStyleLbl="node1" presStyleIdx="1" presStyleCnt="3" custLinFactNeighborX="-90577" custLinFactNeighborY="-2647">
        <dgm:presLayoutVars>
          <dgm:chMax val="1"/>
          <dgm:chPref val="1"/>
          <dgm:bulletEnabled val="1"/>
        </dgm:presLayoutVars>
      </dgm:prSet>
      <dgm:spPr/>
      <dgm:t>
        <a:bodyPr/>
        <a:lstStyle/>
        <a:p>
          <a:endParaRPr lang="ru-RU"/>
        </a:p>
      </dgm:t>
    </dgm:pt>
    <dgm:pt modelId="{526D06E8-857A-4479-88BE-80F3BEE1575B}" type="pres">
      <dgm:prSet presAssocID="{AA7F5A18-C158-4A30-A7CE-3BE6A8F93B7F}" presName="ChildText" presStyleLbl="revTx" presStyleIdx="1" presStyleCnt="3" custScaleX="476073" custLinFactNeighborX="63811" custLinFactNeighborY="3952">
        <dgm:presLayoutVars>
          <dgm:chMax val="0"/>
          <dgm:chPref val="0"/>
          <dgm:bulletEnabled val="1"/>
        </dgm:presLayoutVars>
      </dgm:prSet>
      <dgm:spPr/>
      <dgm:t>
        <a:bodyPr/>
        <a:lstStyle/>
        <a:p>
          <a:endParaRPr lang="ru-RU"/>
        </a:p>
      </dgm:t>
    </dgm:pt>
    <dgm:pt modelId="{A5EE5DE6-63AE-4AC9-840D-238D18F90B36}" type="pres">
      <dgm:prSet presAssocID="{95C8E167-F28D-4843-945B-90BC7C1B2A9C}" presName="sibTrans" presStyleCnt="0"/>
      <dgm:spPr/>
    </dgm:pt>
    <dgm:pt modelId="{B406D3B0-9D4B-4A6D-AC17-849545F75ECB}" type="pres">
      <dgm:prSet presAssocID="{22F2F4C9-54D2-42FF-8A76-FB46A97244CB}" presName="composite" presStyleCnt="0"/>
      <dgm:spPr/>
    </dgm:pt>
    <dgm:pt modelId="{73EA3D0C-9A54-4BD4-AE74-3EFB2754A088}" type="pres">
      <dgm:prSet presAssocID="{22F2F4C9-54D2-42FF-8A76-FB46A97244CB}" presName="ParentText" presStyleLbl="node1" presStyleIdx="2" presStyleCnt="3" custLinFactX="-42604" custLinFactNeighborX="-100000" custLinFactNeighborY="-5095">
        <dgm:presLayoutVars>
          <dgm:chMax val="1"/>
          <dgm:chPref val="1"/>
          <dgm:bulletEnabled val="1"/>
        </dgm:presLayoutVars>
      </dgm:prSet>
      <dgm:spPr/>
      <dgm:t>
        <a:bodyPr/>
        <a:lstStyle/>
        <a:p>
          <a:endParaRPr lang="ru-RU"/>
        </a:p>
      </dgm:t>
    </dgm:pt>
    <dgm:pt modelId="{CFA54777-6F5A-4C9C-9C7D-3161B91A0B79}" type="pres">
      <dgm:prSet presAssocID="{22F2F4C9-54D2-42FF-8A76-FB46A97244CB}" presName="FinalChildText" presStyleLbl="revTx" presStyleIdx="2" presStyleCnt="3" custScaleX="325030" custLinFactNeighborX="-78796" custLinFactNeighborY="-3090">
        <dgm:presLayoutVars>
          <dgm:chMax val="0"/>
          <dgm:chPref val="0"/>
          <dgm:bulletEnabled val="1"/>
        </dgm:presLayoutVars>
      </dgm:prSet>
      <dgm:spPr/>
      <dgm:t>
        <a:bodyPr/>
        <a:lstStyle/>
        <a:p>
          <a:endParaRPr lang="ru-RU"/>
        </a:p>
      </dgm:t>
    </dgm:pt>
  </dgm:ptLst>
  <dgm:cxnLst>
    <dgm:cxn modelId="{3DBC76BD-DD6C-4DEA-A5E6-D84C9B1FAFC2}" srcId="{24AD2B65-8CDA-42E4-9135-846115AF763D}" destId="{E9A3BCE1-38D0-4B9F-9FC3-B2DD739E418A}" srcOrd="0" destOrd="0" parTransId="{BBD8A31A-30E1-4F27-9E29-590B65115395}" sibTransId="{15693C9D-56CA-4665-ACF2-C13AC5B15449}"/>
    <dgm:cxn modelId="{C91F57C7-FDE3-405A-9D2E-0FA9C272ED80}" type="presOf" srcId="{2FC97A5F-5F80-4994-8C25-B2E458E49625}" destId="{6C7FAD4E-4770-4E48-8F72-9A04629AB8A6}" srcOrd="0" destOrd="0" presId="urn:microsoft.com/office/officeart/2005/8/layout/StepDownProcess"/>
    <dgm:cxn modelId="{61D2F382-1C48-4EF9-BC38-A90CFAF4D4A6}" srcId="{E9A3BCE1-38D0-4B9F-9FC3-B2DD739E418A}" destId="{722F0D94-8E6D-4C92-B235-EA7179C6FF0B}" srcOrd="2" destOrd="0" parTransId="{E8E5D981-5C21-4D93-A1E6-E9D606731B89}" sibTransId="{8048A956-91AE-40ED-B44E-C778A39B417C}"/>
    <dgm:cxn modelId="{F0F627FA-2053-4C6A-84D0-3AB39322B84A}" type="presOf" srcId="{AA7F5A18-C158-4A30-A7CE-3BE6A8F93B7F}" destId="{E90466D0-C139-42B2-9787-36B73C3132E1}" srcOrd="0" destOrd="0" presId="urn:microsoft.com/office/officeart/2005/8/layout/StepDownProcess"/>
    <dgm:cxn modelId="{40DB862C-F621-4F4C-B37F-C610C5222E3B}" type="presOf" srcId="{8B9D4028-8703-4E41-A321-9D47BA70EA37}" destId="{CFA54777-6F5A-4C9C-9C7D-3161B91A0B79}" srcOrd="0" destOrd="1" presId="urn:microsoft.com/office/officeart/2005/8/layout/StepDownProcess"/>
    <dgm:cxn modelId="{00ADB417-EC2B-4FFD-9DC8-2966DDC62FD0}" type="presOf" srcId="{DAE6F9D5-9B56-47F7-A69A-BDC86FA6EC12}" destId="{6C7FAD4E-4770-4E48-8F72-9A04629AB8A6}" srcOrd="0" destOrd="1" presId="urn:microsoft.com/office/officeart/2005/8/layout/StepDownProcess"/>
    <dgm:cxn modelId="{4AA2EEAD-A1E9-4E84-AD5C-5D89C693E43E}" srcId="{22F2F4C9-54D2-42FF-8A76-FB46A97244CB}" destId="{8B9D4028-8703-4E41-A321-9D47BA70EA37}" srcOrd="1" destOrd="0" parTransId="{8B6D56B2-83C4-4EE7-985E-136C03D0E27E}" sibTransId="{8AA7053C-89FE-4FE7-8F34-8AB95698367F}"/>
    <dgm:cxn modelId="{26BA8C70-0689-4F09-A2E5-F8E934C477E3}" srcId="{22F2F4C9-54D2-42FF-8A76-FB46A97244CB}" destId="{2FEA9D36-A114-42B4-A893-BD8616710727}" srcOrd="0" destOrd="0" parTransId="{F1F3DDFE-5C11-4539-B1C5-2591934E7FD0}" sibTransId="{2869CBD9-6F33-47B6-AD5E-BCD1EC6161CE}"/>
    <dgm:cxn modelId="{A34757B0-7577-4BDA-A3FD-97BE9D1C01BA}" srcId="{AA7F5A18-C158-4A30-A7CE-3BE6A8F93B7F}" destId="{DCFF9307-8DBD-417A-A68A-295B62EB0415}" srcOrd="1" destOrd="0" parTransId="{F64518A3-4A29-4449-9948-A9A6B330F315}" sibTransId="{042F5D95-6BEB-44E4-B859-7B412855E985}"/>
    <dgm:cxn modelId="{B6310758-DB8C-4147-B644-C90601C1131E}" srcId="{24AD2B65-8CDA-42E4-9135-846115AF763D}" destId="{AA7F5A18-C158-4A30-A7CE-3BE6A8F93B7F}" srcOrd="1" destOrd="0" parTransId="{292982F3-365D-4796-91BB-81C2F645CCBD}" sibTransId="{95C8E167-F28D-4843-945B-90BC7C1B2A9C}"/>
    <dgm:cxn modelId="{090E177C-8F99-494F-9858-2BA9C374CAA2}" type="presOf" srcId="{EAA7273B-16C7-4EE1-8666-DE9B0E5D5417}" destId="{526D06E8-857A-4479-88BE-80F3BEE1575B}" srcOrd="0" destOrd="2" presId="urn:microsoft.com/office/officeart/2005/8/layout/StepDownProcess"/>
    <dgm:cxn modelId="{8CCB9BFB-DED1-452A-A7F9-F05057CED8DA}" srcId="{E9A3BCE1-38D0-4B9F-9FC3-B2DD739E418A}" destId="{DAE6F9D5-9B56-47F7-A69A-BDC86FA6EC12}" srcOrd="1" destOrd="0" parTransId="{ABC11442-07CE-45BB-8372-9E3926DD2364}" sibTransId="{2160FF2D-67FC-4088-A84A-ED4F32EB88B8}"/>
    <dgm:cxn modelId="{85B456C2-4913-4F92-A6CD-A9E70ED91AB6}" type="presOf" srcId="{E9A3BCE1-38D0-4B9F-9FC3-B2DD739E418A}" destId="{96109E15-30F1-41E7-B79E-7AA2984C5118}" srcOrd="0" destOrd="0" presId="urn:microsoft.com/office/officeart/2005/8/layout/StepDownProcess"/>
    <dgm:cxn modelId="{8DBF863A-5CB9-463B-B219-799B4A65A913}" srcId="{24AD2B65-8CDA-42E4-9135-846115AF763D}" destId="{22F2F4C9-54D2-42FF-8A76-FB46A97244CB}" srcOrd="2" destOrd="0" parTransId="{B7A2094A-7BED-4FB1-906C-9C391F68F94A}" sibTransId="{4768EC74-11DA-48BE-9A72-4E389836408E}"/>
    <dgm:cxn modelId="{ECC6F092-5532-499C-9F4F-4842F46A39E4}" type="presOf" srcId="{24AD2B65-8CDA-42E4-9135-846115AF763D}" destId="{82C5808B-1BDF-4613-A56C-28BC77693FF6}" srcOrd="0" destOrd="0" presId="urn:microsoft.com/office/officeart/2005/8/layout/StepDownProcess"/>
    <dgm:cxn modelId="{3281AC83-0325-43FA-9D38-BA0407129D41}" type="presOf" srcId="{22F2F4C9-54D2-42FF-8A76-FB46A97244CB}" destId="{73EA3D0C-9A54-4BD4-AE74-3EFB2754A088}" srcOrd="0" destOrd="0" presId="urn:microsoft.com/office/officeart/2005/8/layout/StepDownProcess"/>
    <dgm:cxn modelId="{6FFB514F-4DC2-4CE1-BAB8-51B8CBFFEC38}" srcId="{AA7F5A18-C158-4A30-A7CE-3BE6A8F93B7F}" destId="{EAA7273B-16C7-4EE1-8666-DE9B0E5D5417}" srcOrd="2" destOrd="0" parTransId="{A33F256B-1BC7-4D0A-B8CD-2C7A429D7180}" sibTransId="{2115278D-1481-478E-86FC-5D4A1BD3AA69}"/>
    <dgm:cxn modelId="{925ED531-B777-4C15-BA00-CAE434C1DB0D}" srcId="{AA7F5A18-C158-4A30-A7CE-3BE6A8F93B7F}" destId="{6500E6BE-AD56-4DE1-9265-C9A8D4985882}" srcOrd="0" destOrd="0" parTransId="{E5034CA7-1518-42EE-990A-C64CA4B57A9F}" sibTransId="{8204DAC8-9D75-4CB7-8194-80B1D25B144D}"/>
    <dgm:cxn modelId="{CBAC6435-B5BF-4FD4-ADD8-2B503060B4C2}" srcId="{E9A3BCE1-38D0-4B9F-9FC3-B2DD739E418A}" destId="{2FC97A5F-5F80-4994-8C25-B2E458E49625}" srcOrd="0" destOrd="0" parTransId="{8B28AC43-7ED9-4E09-9712-D198E9523042}" sibTransId="{5142C25B-2782-4C72-A579-1A2B99083A3A}"/>
    <dgm:cxn modelId="{F333E655-01D3-4E96-A809-4F57E37BCE58}" type="presOf" srcId="{6500E6BE-AD56-4DE1-9265-C9A8D4985882}" destId="{526D06E8-857A-4479-88BE-80F3BEE1575B}" srcOrd="0" destOrd="0" presId="urn:microsoft.com/office/officeart/2005/8/layout/StepDownProcess"/>
    <dgm:cxn modelId="{A2E983E9-63C0-40B2-AF71-25A5F8725D61}" type="presOf" srcId="{DCFF9307-8DBD-417A-A68A-295B62EB0415}" destId="{526D06E8-857A-4479-88BE-80F3BEE1575B}" srcOrd="0" destOrd="1" presId="urn:microsoft.com/office/officeart/2005/8/layout/StepDownProcess"/>
    <dgm:cxn modelId="{ED6BB367-F7CC-48AE-9404-CA1048A08E8C}" type="presOf" srcId="{722F0D94-8E6D-4C92-B235-EA7179C6FF0B}" destId="{6C7FAD4E-4770-4E48-8F72-9A04629AB8A6}" srcOrd="0" destOrd="2" presId="urn:microsoft.com/office/officeart/2005/8/layout/StepDownProcess"/>
    <dgm:cxn modelId="{184AE305-8F0D-4DC0-A8AC-8C5CA2B98E6E}" type="presOf" srcId="{2FEA9D36-A114-42B4-A893-BD8616710727}" destId="{CFA54777-6F5A-4C9C-9C7D-3161B91A0B79}" srcOrd="0" destOrd="0" presId="urn:microsoft.com/office/officeart/2005/8/layout/StepDownProcess"/>
    <dgm:cxn modelId="{04BFEF5C-C2B4-44BB-A447-717C19CFFCAE}" type="presParOf" srcId="{82C5808B-1BDF-4613-A56C-28BC77693FF6}" destId="{FD425F80-B3AC-4622-AFEF-95C7103F8565}" srcOrd="0" destOrd="0" presId="urn:microsoft.com/office/officeart/2005/8/layout/StepDownProcess"/>
    <dgm:cxn modelId="{D09C92B6-2876-46DD-B5B1-63DA6F6FF570}" type="presParOf" srcId="{FD425F80-B3AC-4622-AFEF-95C7103F8565}" destId="{0FE228C7-28B3-4FD2-BDB3-D46DEE0871C5}" srcOrd="0" destOrd="0" presId="urn:microsoft.com/office/officeart/2005/8/layout/StepDownProcess"/>
    <dgm:cxn modelId="{840DDA2E-8B4B-4CAB-A21A-56F1F2B1F45B}" type="presParOf" srcId="{FD425F80-B3AC-4622-AFEF-95C7103F8565}" destId="{96109E15-30F1-41E7-B79E-7AA2984C5118}" srcOrd="1" destOrd="0" presId="urn:microsoft.com/office/officeart/2005/8/layout/StepDownProcess"/>
    <dgm:cxn modelId="{9E01663E-E668-48FA-ABF0-9FBFECC05B70}" type="presParOf" srcId="{FD425F80-B3AC-4622-AFEF-95C7103F8565}" destId="{6C7FAD4E-4770-4E48-8F72-9A04629AB8A6}" srcOrd="2" destOrd="0" presId="urn:microsoft.com/office/officeart/2005/8/layout/StepDownProcess"/>
    <dgm:cxn modelId="{F0F59E0E-6351-4DCF-8F2C-E6601FE920CC}" type="presParOf" srcId="{82C5808B-1BDF-4613-A56C-28BC77693FF6}" destId="{8AADF152-6CE6-4C23-94F8-C2D85362EFDA}" srcOrd="1" destOrd="0" presId="urn:microsoft.com/office/officeart/2005/8/layout/StepDownProcess"/>
    <dgm:cxn modelId="{81732D6B-AA90-431F-A258-D91B83DCCEB8}" type="presParOf" srcId="{82C5808B-1BDF-4613-A56C-28BC77693FF6}" destId="{4C0768FE-D0F1-4F29-81CA-3F8A7AF468BC}" srcOrd="2" destOrd="0" presId="urn:microsoft.com/office/officeart/2005/8/layout/StepDownProcess"/>
    <dgm:cxn modelId="{56085F98-0D58-48F9-9818-05EF443A8AC9}" type="presParOf" srcId="{4C0768FE-D0F1-4F29-81CA-3F8A7AF468BC}" destId="{334AE73C-BB72-4EC6-9ACE-900266476D5F}" srcOrd="0" destOrd="0" presId="urn:microsoft.com/office/officeart/2005/8/layout/StepDownProcess"/>
    <dgm:cxn modelId="{2C7CA335-DDFA-40C5-B7FE-291C50F248C4}" type="presParOf" srcId="{4C0768FE-D0F1-4F29-81CA-3F8A7AF468BC}" destId="{E90466D0-C139-42B2-9787-36B73C3132E1}" srcOrd="1" destOrd="0" presId="urn:microsoft.com/office/officeart/2005/8/layout/StepDownProcess"/>
    <dgm:cxn modelId="{379796F1-ABDF-48C1-8AEF-D4C074D487EF}" type="presParOf" srcId="{4C0768FE-D0F1-4F29-81CA-3F8A7AF468BC}" destId="{526D06E8-857A-4479-88BE-80F3BEE1575B}" srcOrd="2" destOrd="0" presId="urn:microsoft.com/office/officeart/2005/8/layout/StepDownProcess"/>
    <dgm:cxn modelId="{8F166B8D-8374-4AD2-A886-42F21D7F5400}" type="presParOf" srcId="{82C5808B-1BDF-4613-A56C-28BC77693FF6}" destId="{A5EE5DE6-63AE-4AC9-840D-238D18F90B36}" srcOrd="3" destOrd="0" presId="urn:microsoft.com/office/officeart/2005/8/layout/StepDownProcess"/>
    <dgm:cxn modelId="{EA144D07-B335-4E36-A139-301FDB630A99}" type="presParOf" srcId="{82C5808B-1BDF-4613-A56C-28BC77693FF6}" destId="{B406D3B0-9D4B-4A6D-AC17-849545F75ECB}" srcOrd="4" destOrd="0" presId="urn:microsoft.com/office/officeart/2005/8/layout/StepDownProcess"/>
    <dgm:cxn modelId="{E670A8B2-0C59-46A5-96A2-84F23204B24A}" type="presParOf" srcId="{B406D3B0-9D4B-4A6D-AC17-849545F75ECB}" destId="{73EA3D0C-9A54-4BD4-AE74-3EFB2754A088}" srcOrd="0" destOrd="0" presId="urn:microsoft.com/office/officeart/2005/8/layout/StepDownProcess"/>
    <dgm:cxn modelId="{8A431FBC-3018-4708-B761-81ABB515BEE9}" type="presParOf" srcId="{B406D3B0-9D4B-4A6D-AC17-849545F75ECB}" destId="{CFA54777-6F5A-4C9C-9C7D-3161B91A0B79}" srcOrd="1" destOrd="0" presId="urn:microsoft.com/office/officeart/2005/8/layout/StepDown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8E35A2-864E-469C-8076-56D2F8B37848}">
      <dsp:nvSpPr>
        <dsp:cNvPr id="0" name=""/>
        <dsp:cNvSpPr/>
      </dsp:nvSpPr>
      <dsp:spPr>
        <a:xfrm>
          <a:off x="0" y="494423"/>
          <a:ext cx="6728031" cy="856800"/>
        </a:xfrm>
        <a:prstGeom prst="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9444369-FADA-4397-8AA2-D668B2A3A3C7}">
      <dsp:nvSpPr>
        <dsp:cNvPr id="0" name=""/>
        <dsp:cNvSpPr/>
      </dsp:nvSpPr>
      <dsp:spPr>
        <a:xfrm>
          <a:off x="336401" y="4458"/>
          <a:ext cx="4709621" cy="100368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8012" tIns="0" rIns="178012" bIns="0" numCol="1" spcCol="1270" anchor="ctr" anchorCtr="0">
          <a:noAutofit/>
        </a:bodyPr>
        <a:lstStyle/>
        <a:p>
          <a:pPr lvl="0" algn="l" defTabSz="1511300">
            <a:lnSpc>
              <a:spcPct val="90000"/>
            </a:lnSpc>
            <a:spcBef>
              <a:spcPct val="0"/>
            </a:spcBef>
            <a:spcAft>
              <a:spcPct val="35000"/>
            </a:spcAft>
          </a:pPr>
          <a:r>
            <a:rPr lang="ru-RU" sz="3400" b="1" kern="1200" dirty="0"/>
            <a:t>I этап БОС-тренинга</a:t>
          </a:r>
          <a:endParaRPr lang="ru-RU" sz="3400" kern="1200" dirty="0"/>
        </a:p>
      </dsp:txBody>
      <dsp:txXfrm>
        <a:off x="385397" y="53454"/>
        <a:ext cx="4611629" cy="905688"/>
      </dsp:txXfrm>
    </dsp:sp>
    <dsp:sp modelId="{745CB065-805A-466F-9099-E5F008E9A70D}">
      <dsp:nvSpPr>
        <dsp:cNvPr id="0" name=""/>
        <dsp:cNvSpPr/>
      </dsp:nvSpPr>
      <dsp:spPr>
        <a:xfrm>
          <a:off x="0" y="2048538"/>
          <a:ext cx="6728031" cy="856800"/>
        </a:xfrm>
        <a:prstGeom prst="rect">
          <a:avLst/>
        </a:prstGeom>
        <a:solidFill>
          <a:schemeClr val="lt1">
            <a:alpha val="90000"/>
            <a:hueOff val="0"/>
            <a:satOff val="0"/>
            <a:lumOff val="0"/>
            <a:alphaOff val="0"/>
          </a:schemeClr>
        </a:solidFill>
        <a:ln w="12700" cap="flat" cmpd="sng" algn="ctr">
          <a:solidFill>
            <a:schemeClr val="accent5">
              <a:hueOff val="-3379271"/>
              <a:satOff val="-8710"/>
              <a:lumOff val="-5883"/>
              <a:alphaOff val="0"/>
            </a:schemeClr>
          </a:solidFill>
          <a:prstDash val="solid"/>
          <a:miter lim="800000"/>
        </a:ln>
        <a:effectLst/>
      </dsp:spPr>
      <dsp:style>
        <a:lnRef idx="2">
          <a:scrgbClr r="0" g="0" b="0"/>
        </a:lnRef>
        <a:fillRef idx="1">
          <a:scrgbClr r="0" g="0" b="0"/>
        </a:fillRef>
        <a:effectRef idx="0">
          <a:scrgbClr r="0" g="0" b="0"/>
        </a:effectRef>
        <a:fontRef idx="minor"/>
      </dsp:style>
    </dsp:sp>
    <dsp:sp modelId="{7B6717AF-2A1B-404B-94E3-1A8C792BFE8A}">
      <dsp:nvSpPr>
        <dsp:cNvPr id="0" name=""/>
        <dsp:cNvSpPr/>
      </dsp:nvSpPr>
      <dsp:spPr>
        <a:xfrm>
          <a:off x="336401" y="1546698"/>
          <a:ext cx="4709621" cy="1003680"/>
        </a:xfrm>
        <a:prstGeom prst="roundRect">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8012" tIns="0" rIns="178012" bIns="0" numCol="1" spcCol="1270" anchor="ctr" anchorCtr="0">
          <a:noAutofit/>
        </a:bodyPr>
        <a:lstStyle/>
        <a:p>
          <a:pPr lvl="0" algn="l" defTabSz="1511300">
            <a:lnSpc>
              <a:spcPct val="90000"/>
            </a:lnSpc>
            <a:spcBef>
              <a:spcPct val="0"/>
            </a:spcBef>
            <a:spcAft>
              <a:spcPct val="35000"/>
            </a:spcAft>
          </a:pPr>
          <a:r>
            <a:rPr lang="ru-RU" sz="3400" b="1" kern="1200" dirty="0"/>
            <a:t>II этап БОС-тренинга</a:t>
          </a:r>
          <a:endParaRPr lang="ru-RU" sz="3400" kern="1200" dirty="0"/>
        </a:p>
      </dsp:txBody>
      <dsp:txXfrm>
        <a:off x="385397" y="1595694"/>
        <a:ext cx="4611629" cy="905688"/>
      </dsp:txXfrm>
    </dsp:sp>
    <dsp:sp modelId="{2D1B2937-5DE3-4DD2-83DE-C203D47771AF}">
      <dsp:nvSpPr>
        <dsp:cNvPr id="0" name=""/>
        <dsp:cNvSpPr/>
      </dsp:nvSpPr>
      <dsp:spPr>
        <a:xfrm>
          <a:off x="0" y="3590778"/>
          <a:ext cx="6728031" cy="856800"/>
        </a:xfrm>
        <a:prstGeom prst="rect">
          <a:avLst/>
        </a:prstGeom>
        <a:solidFill>
          <a:schemeClr val="lt1">
            <a:alpha val="90000"/>
            <a:hueOff val="0"/>
            <a:satOff val="0"/>
            <a:lumOff val="0"/>
            <a:alphaOff val="0"/>
          </a:schemeClr>
        </a:solid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0">
          <a:scrgbClr r="0" g="0" b="0"/>
        </a:effectRef>
        <a:fontRef idx="minor"/>
      </dsp:style>
    </dsp:sp>
    <dsp:sp modelId="{529F7189-F230-40EF-B64A-AD4D03F7F39D}">
      <dsp:nvSpPr>
        <dsp:cNvPr id="0" name=""/>
        <dsp:cNvSpPr/>
      </dsp:nvSpPr>
      <dsp:spPr>
        <a:xfrm>
          <a:off x="336401" y="3088938"/>
          <a:ext cx="4709621" cy="1003680"/>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8012" tIns="0" rIns="178012" bIns="0" numCol="1" spcCol="1270" anchor="ctr" anchorCtr="0">
          <a:noAutofit/>
        </a:bodyPr>
        <a:lstStyle/>
        <a:p>
          <a:pPr lvl="0" algn="l" defTabSz="1511300">
            <a:lnSpc>
              <a:spcPct val="90000"/>
            </a:lnSpc>
            <a:spcBef>
              <a:spcPct val="0"/>
            </a:spcBef>
            <a:spcAft>
              <a:spcPct val="35000"/>
            </a:spcAft>
          </a:pPr>
          <a:r>
            <a:rPr lang="ru-RU" sz="3400" b="1" kern="1200" dirty="0"/>
            <a:t>III этап БОС-тренинга</a:t>
          </a:r>
          <a:endParaRPr lang="ru-RU" sz="3400" kern="1200" dirty="0"/>
        </a:p>
      </dsp:txBody>
      <dsp:txXfrm>
        <a:off x="385397" y="3137934"/>
        <a:ext cx="4611629" cy="90568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E228C7-28B3-4FD2-BDB3-D46DEE0871C5}">
      <dsp:nvSpPr>
        <dsp:cNvPr id="0" name=""/>
        <dsp:cNvSpPr/>
      </dsp:nvSpPr>
      <dsp:spPr>
        <a:xfrm rot="5400000">
          <a:off x="1740402" y="1522405"/>
          <a:ext cx="1171811" cy="1214013"/>
        </a:xfrm>
        <a:prstGeom prst="bentUpArrow">
          <a:avLst>
            <a:gd name="adj1" fmla="val 32840"/>
            <a:gd name="adj2" fmla="val 25000"/>
            <a:gd name="adj3" fmla="val 35780"/>
          </a:avLst>
        </a:prstGeom>
        <a:solidFill>
          <a:schemeClr val="accent4">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6109E15-30F1-41E7-B79E-7AA2984C5118}">
      <dsp:nvSpPr>
        <dsp:cNvPr id="0" name=""/>
        <dsp:cNvSpPr/>
      </dsp:nvSpPr>
      <dsp:spPr>
        <a:xfrm>
          <a:off x="1429944" y="163403"/>
          <a:ext cx="1972640" cy="1380784"/>
        </a:xfrm>
        <a:prstGeom prst="roundRect">
          <a:avLst>
            <a:gd name="adj" fmla="val 1667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7170" tIns="217170" rIns="217170" bIns="217170" numCol="1" spcCol="1270" anchor="ctr" anchorCtr="0">
          <a:noAutofit/>
        </a:bodyPr>
        <a:lstStyle/>
        <a:p>
          <a:pPr lvl="0" algn="ctr" defTabSz="2533650">
            <a:lnSpc>
              <a:spcPct val="90000"/>
            </a:lnSpc>
            <a:spcBef>
              <a:spcPct val="0"/>
            </a:spcBef>
            <a:spcAft>
              <a:spcPct val="35000"/>
            </a:spcAft>
          </a:pPr>
          <a:r>
            <a:rPr lang="ru-RU" sz="5700" kern="1200" dirty="0"/>
            <a:t>1</a:t>
          </a:r>
        </a:p>
      </dsp:txBody>
      <dsp:txXfrm>
        <a:off x="1497360" y="230819"/>
        <a:ext cx="1837808" cy="1245952"/>
      </dsp:txXfrm>
    </dsp:sp>
    <dsp:sp modelId="{6C7FAD4E-4770-4E48-8F72-9A04629AB8A6}">
      <dsp:nvSpPr>
        <dsp:cNvPr id="0" name=""/>
        <dsp:cNvSpPr/>
      </dsp:nvSpPr>
      <dsp:spPr>
        <a:xfrm>
          <a:off x="3404700" y="304277"/>
          <a:ext cx="8220821" cy="11160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ctr" anchorCtr="0">
          <a:noAutofit/>
        </a:bodyPr>
        <a:lstStyle/>
        <a:p>
          <a:pPr marL="228600" lvl="1" indent="-228600" algn="l" defTabSz="1066800">
            <a:lnSpc>
              <a:spcPct val="90000"/>
            </a:lnSpc>
            <a:spcBef>
              <a:spcPct val="0"/>
            </a:spcBef>
            <a:spcAft>
              <a:spcPct val="15000"/>
            </a:spcAft>
            <a:buChar char="••"/>
          </a:pPr>
          <a:r>
            <a:rPr lang="ru-RU" sz="2400" kern="1200" dirty="0"/>
            <a:t>Сбор анамнеза;</a:t>
          </a:r>
        </a:p>
        <a:p>
          <a:pPr marL="228600" lvl="1" indent="-228600" algn="l" defTabSz="1066800">
            <a:lnSpc>
              <a:spcPct val="90000"/>
            </a:lnSpc>
            <a:spcBef>
              <a:spcPct val="0"/>
            </a:spcBef>
            <a:spcAft>
              <a:spcPct val="15000"/>
            </a:spcAft>
            <a:buChar char="••"/>
          </a:pPr>
          <a:r>
            <a:rPr lang="ru-RU" sz="2400" kern="1200" dirty="0"/>
            <a:t>Разработка индивидуальной программы</a:t>
          </a:r>
        </a:p>
        <a:p>
          <a:pPr marL="228600" lvl="1" indent="-228600" algn="l" defTabSz="1066800">
            <a:lnSpc>
              <a:spcPct val="90000"/>
            </a:lnSpc>
            <a:spcBef>
              <a:spcPct val="0"/>
            </a:spcBef>
            <a:spcAft>
              <a:spcPct val="15000"/>
            </a:spcAft>
            <a:buChar char="••"/>
          </a:pPr>
          <a:r>
            <a:rPr lang="ru-RU" sz="2400" kern="1200" dirty="0"/>
            <a:t>Установка электродов (одеть </a:t>
          </a:r>
          <a:r>
            <a:rPr lang="ru-RU" sz="2400" kern="1200" dirty="0" err="1"/>
            <a:t>нейроинтефейс</a:t>
          </a:r>
          <a:r>
            <a:rPr lang="ru-RU" sz="2400" kern="1200" dirty="0"/>
            <a:t>).</a:t>
          </a:r>
        </a:p>
      </dsp:txBody>
      <dsp:txXfrm>
        <a:off x="3404700" y="304277"/>
        <a:ext cx="8220821" cy="1116010"/>
      </dsp:txXfrm>
    </dsp:sp>
    <dsp:sp modelId="{334AE73C-BB72-4EC6-9ACE-900266476D5F}">
      <dsp:nvSpPr>
        <dsp:cNvPr id="0" name=""/>
        <dsp:cNvSpPr/>
      </dsp:nvSpPr>
      <dsp:spPr>
        <a:xfrm rot="5400000">
          <a:off x="3860621" y="2958978"/>
          <a:ext cx="1171811" cy="1334065"/>
        </a:xfrm>
        <a:prstGeom prst="bentUpArrow">
          <a:avLst>
            <a:gd name="adj1" fmla="val 32840"/>
            <a:gd name="adj2" fmla="val 25000"/>
            <a:gd name="adj3" fmla="val 35780"/>
          </a:avLst>
        </a:prstGeom>
        <a:solidFill>
          <a:schemeClr val="accent4">
            <a:tint val="50000"/>
            <a:hueOff val="10860531"/>
            <a:satOff val="-52986"/>
            <a:lumOff val="756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90466D0-C139-42B2-9787-36B73C3132E1}">
      <dsp:nvSpPr>
        <dsp:cNvPr id="0" name=""/>
        <dsp:cNvSpPr/>
      </dsp:nvSpPr>
      <dsp:spPr>
        <a:xfrm>
          <a:off x="2893904" y="1677930"/>
          <a:ext cx="1972640" cy="1380784"/>
        </a:xfrm>
        <a:prstGeom prst="roundRect">
          <a:avLst>
            <a:gd name="adj" fmla="val 16670"/>
          </a:avLst>
        </a:prstGeom>
        <a:solidFill>
          <a:schemeClr val="accent4">
            <a:hueOff val="4900445"/>
            <a:satOff val="-20388"/>
            <a:lumOff val="480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7170" tIns="217170" rIns="217170" bIns="217170" numCol="1" spcCol="1270" anchor="ctr" anchorCtr="0">
          <a:noAutofit/>
        </a:bodyPr>
        <a:lstStyle/>
        <a:p>
          <a:pPr lvl="0" algn="ctr" defTabSz="2533650">
            <a:lnSpc>
              <a:spcPct val="90000"/>
            </a:lnSpc>
            <a:spcBef>
              <a:spcPct val="0"/>
            </a:spcBef>
            <a:spcAft>
              <a:spcPct val="35000"/>
            </a:spcAft>
          </a:pPr>
          <a:r>
            <a:rPr lang="ru-RU" sz="5700" kern="1200" dirty="0"/>
            <a:t>2</a:t>
          </a:r>
        </a:p>
      </dsp:txBody>
      <dsp:txXfrm>
        <a:off x="2961320" y="1745346"/>
        <a:ext cx="1837808" cy="1245952"/>
      </dsp:txXfrm>
    </dsp:sp>
    <dsp:sp modelId="{526D06E8-857A-4479-88BE-80F3BEE1575B}">
      <dsp:nvSpPr>
        <dsp:cNvPr id="0" name=""/>
        <dsp:cNvSpPr/>
      </dsp:nvSpPr>
      <dsp:spPr>
        <a:xfrm>
          <a:off x="4871027" y="1890273"/>
          <a:ext cx="6830271" cy="11160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ctr" anchorCtr="0">
          <a:noAutofit/>
        </a:bodyPr>
        <a:lstStyle/>
        <a:p>
          <a:pPr marL="228600" lvl="1" indent="-228600" algn="l" defTabSz="1066800">
            <a:lnSpc>
              <a:spcPct val="90000"/>
            </a:lnSpc>
            <a:spcBef>
              <a:spcPct val="0"/>
            </a:spcBef>
            <a:spcAft>
              <a:spcPct val="15000"/>
            </a:spcAft>
            <a:buChar char="••"/>
          </a:pPr>
          <a:r>
            <a:rPr lang="ru-RU" sz="2400" kern="1200" dirty="0"/>
            <a:t>Проверка качества сигнала (импеданс):</a:t>
          </a:r>
        </a:p>
        <a:p>
          <a:pPr marL="228600" lvl="1" indent="-228600" algn="l" defTabSz="1066800">
            <a:lnSpc>
              <a:spcPct val="90000"/>
            </a:lnSpc>
            <a:spcBef>
              <a:spcPct val="0"/>
            </a:spcBef>
            <a:spcAft>
              <a:spcPct val="15000"/>
            </a:spcAft>
            <a:buChar char="••"/>
          </a:pPr>
          <a:r>
            <a:rPr lang="ru-RU" sz="2400" kern="1200" dirty="0"/>
            <a:t>Выбор тренинга и контента;</a:t>
          </a:r>
        </a:p>
        <a:p>
          <a:pPr marL="228600" lvl="1" indent="-228600" algn="l" defTabSz="1066800">
            <a:lnSpc>
              <a:spcPct val="90000"/>
            </a:lnSpc>
            <a:spcBef>
              <a:spcPct val="0"/>
            </a:spcBef>
            <a:spcAft>
              <a:spcPct val="15000"/>
            </a:spcAft>
            <a:buChar char="••"/>
          </a:pPr>
          <a:r>
            <a:rPr lang="ru-RU" sz="2400" kern="1200" dirty="0"/>
            <a:t>Настройка порогов (калибровка).</a:t>
          </a:r>
        </a:p>
      </dsp:txBody>
      <dsp:txXfrm>
        <a:off x="4871027" y="1890273"/>
        <a:ext cx="6830271" cy="1116010"/>
      </dsp:txXfrm>
    </dsp:sp>
    <dsp:sp modelId="{73EA3D0C-9A54-4BD4-AE74-3EFB2754A088}">
      <dsp:nvSpPr>
        <dsp:cNvPr id="0" name=""/>
        <dsp:cNvSpPr/>
      </dsp:nvSpPr>
      <dsp:spPr>
        <a:xfrm>
          <a:off x="5088453" y="3195205"/>
          <a:ext cx="1972640" cy="1380784"/>
        </a:xfrm>
        <a:prstGeom prst="roundRect">
          <a:avLst>
            <a:gd name="adj" fmla="val 16670"/>
          </a:avLst>
        </a:prstGeom>
        <a:solidFill>
          <a:schemeClr val="accent4">
            <a:hueOff val="9800891"/>
            <a:satOff val="-40777"/>
            <a:lumOff val="960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7170" tIns="217170" rIns="217170" bIns="217170" numCol="1" spcCol="1270" anchor="ctr" anchorCtr="0">
          <a:noAutofit/>
        </a:bodyPr>
        <a:lstStyle/>
        <a:p>
          <a:pPr lvl="0" algn="ctr" defTabSz="2533650">
            <a:lnSpc>
              <a:spcPct val="90000"/>
            </a:lnSpc>
            <a:spcBef>
              <a:spcPct val="0"/>
            </a:spcBef>
            <a:spcAft>
              <a:spcPct val="35000"/>
            </a:spcAft>
          </a:pPr>
          <a:r>
            <a:rPr lang="ru-RU" sz="5700" kern="1200" dirty="0"/>
            <a:t>3</a:t>
          </a:r>
        </a:p>
      </dsp:txBody>
      <dsp:txXfrm>
        <a:off x="5155869" y="3262621"/>
        <a:ext cx="1837808" cy="1245952"/>
      </dsp:txXfrm>
    </dsp:sp>
    <dsp:sp modelId="{CFA54777-6F5A-4C9C-9C7D-3161B91A0B79}">
      <dsp:nvSpPr>
        <dsp:cNvPr id="0" name=""/>
        <dsp:cNvSpPr/>
      </dsp:nvSpPr>
      <dsp:spPr>
        <a:xfrm>
          <a:off x="7129399" y="3362760"/>
          <a:ext cx="4663240" cy="11160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ctr" anchorCtr="0">
          <a:noAutofit/>
        </a:bodyPr>
        <a:lstStyle/>
        <a:p>
          <a:pPr marL="228600" lvl="1" indent="-228600" algn="l" defTabSz="1066800">
            <a:lnSpc>
              <a:spcPct val="90000"/>
            </a:lnSpc>
            <a:spcBef>
              <a:spcPct val="0"/>
            </a:spcBef>
            <a:spcAft>
              <a:spcPct val="15000"/>
            </a:spcAft>
            <a:buChar char="••"/>
          </a:pPr>
          <a:r>
            <a:rPr lang="ru-RU" sz="2400" kern="1200" dirty="0"/>
            <a:t>Проведение</a:t>
          </a:r>
          <a:r>
            <a:rPr lang="ru-RU" sz="2200" kern="1200" dirty="0"/>
            <a:t> </a:t>
          </a:r>
          <a:r>
            <a:rPr lang="ru-RU" sz="2400" kern="1200" dirty="0"/>
            <a:t>тренинга</a:t>
          </a:r>
        </a:p>
        <a:p>
          <a:pPr marL="228600" lvl="1" indent="-228600" algn="l" defTabSz="1066800">
            <a:lnSpc>
              <a:spcPct val="90000"/>
            </a:lnSpc>
            <a:spcBef>
              <a:spcPct val="0"/>
            </a:spcBef>
            <a:spcAft>
              <a:spcPct val="15000"/>
            </a:spcAft>
            <a:buChar char="••"/>
          </a:pPr>
          <a:r>
            <a:rPr lang="ru-RU" sz="2400" kern="1200" dirty="0"/>
            <a:t>Обработка</a:t>
          </a:r>
          <a:r>
            <a:rPr lang="ru-RU" sz="2200" kern="1200" dirty="0"/>
            <a:t> </a:t>
          </a:r>
          <a:r>
            <a:rPr lang="ru-RU" sz="2400" kern="1200" dirty="0"/>
            <a:t>электродов</a:t>
          </a:r>
        </a:p>
      </dsp:txBody>
      <dsp:txXfrm>
        <a:off x="7129399" y="3362760"/>
        <a:ext cx="4663240" cy="1116010"/>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00DB5B8-9315-43A3-8D8E-F03CD4293EE0}" type="datetimeFigureOut">
              <a:rPr lang="ru-RU" smtClean="0"/>
              <a:t>06.11.2025</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59D6A12-CD0C-4507-B3F5-B94914B03BA6}" type="slidenum">
              <a:rPr lang="ru-RU" smtClean="0"/>
              <a:t>‹#›</a:t>
            </a:fld>
            <a:endParaRPr lang="ru-RU"/>
          </a:p>
        </p:txBody>
      </p:sp>
    </p:spTree>
    <p:extLst>
      <p:ext uri="{BB962C8B-B14F-4D97-AF65-F5344CB8AC3E}">
        <p14:creationId xmlns:p14="http://schemas.microsoft.com/office/powerpoint/2010/main" val="15822478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Мы используем аппаратуру этой фирмы (</a:t>
            </a:r>
            <a:r>
              <a:rPr lang="ru-RU" dirty="0" err="1" smtClean="0"/>
              <a:t>г.Таганрок</a:t>
            </a:r>
            <a:r>
              <a:rPr lang="ru-RU" dirty="0" smtClean="0"/>
              <a:t>)</a:t>
            </a:r>
            <a:endParaRPr lang="ru-RU" dirty="0"/>
          </a:p>
        </p:txBody>
      </p:sp>
      <p:sp>
        <p:nvSpPr>
          <p:cNvPr id="4" name="Номер слайда 3"/>
          <p:cNvSpPr>
            <a:spLocks noGrp="1"/>
          </p:cNvSpPr>
          <p:nvPr>
            <p:ph type="sldNum" sz="quarter" idx="10"/>
          </p:nvPr>
        </p:nvSpPr>
        <p:spPr/>
        <p:txBody>
          <a:bodyPr/>
          <a:lstStyle/>
          <a:p>
            <a:fld id="{259D6A12-CD0C-4507-B3F5-B94914B03BA6}" type="slidenum">
              <a:rPr lang="ru-RU" smtClean="0"/>
              <a:t>1</a:t>
            </a:fld>
            <a:endParaRPr lang="ru-RU"/>
          </a:p>
        </p:txBody>
      </p:sp>
    </p:spTree>
    <p:extLst>
      <p:ext uri="{BB962C8B-B14F-4D97-AF65-F5344CB8AC3E}">
        <p14:creationId xmlns:p14="http://schemas.microsoft.com/office/powerpoint/2010/main" val="40978522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НЕ зависимо от направления БОС и применяемых сигналов структура коррекционного или реабилитационного курса, состоящего из 20 (минимум) или 40 ()</a:t>
            </a:r>
          </a:p>
        </p:txBody>
      </p:sp>
      <p:sp>
        <p:nvSpPr>
          <p:cNvPr id="4" name="Номер слайда 3"/>
          <p:cNvSpPr>
            <a:spLocks noGrp="1"/>
          </p:cNvSpPr>
          <p:nvPr>
            <p:ph type="sldNum" sz="quarter" idx="5"/>
          </p:nvPr>
        </p:nvSpPr>
        <p:spPr/>
        <p:txBody>
          <a:bodyPr/>
          <a:lstStyle/>
          <a:p>
            <a:fld id="{259D6A12-CD0C-4507-B3F5-B94914B03BA6}" type="slidenum">
              <a:rPr lang="ru-RU" smtClean="0"/>
              <a:t>18</a:t>
            </a:fld>
            <a:endParaRPr lang="ru-RU"/>
          </a:p>
        </p:txBody>
      </p:sp>
    </p:spTree>
    <p:extLst>
      <p:ext uri="{BB962C8B-B14F-4D97-AF65-F5344CB8AC3E}">
        <p14:creationId xmlns:p14="http://schemas.microsoft.com/office/powerpoint/2010/main" val="40660179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600" b="1" i="0" kern="1200" dirty="0" err="1">
                <a:solidFill>
                  <a:schemeClr val="tx1"/>
                </a:solidFill>
                <a:effectLst/>
                <a:latin typeface="+mn-lt"/>
                <a:ea typeface="+mn-ea"/>
                <a:cs typeface="+mn-cs"/>
              </a:rPr>
              <a:t>Полиаспектность</a:t>
            </a:r>
            <a:r>
              <a:rPr lang="ru-RU" sz="1600" b="1" i="0" kern="1200" dirty="0">
                <a:solidFill>
                  <a:schemeClr val="tx1"/>
                </a:solidFill>
                <a:effectLst/>
                <a:latin typeface="+mn-lt"/>
                <a:ea typeface="+mn-ea"/>
                <a:cs typeface="+mn-cs"/>
              </a:rPr>
              <a:t> </a:t>
            </a:r>
            <a:r>
              <a:rPr lang="ru-RU" sz="1600" b="1" i="0" kern="1200" dirty="0" err="1">
                <a:solidFill>
                  <a:schemeClr val="tx1"/>
                </a:solidFill>
                <a:effectLst/>
                <a:latin typeface="+mn-lt"/>
                <a:ea typeface="+mn-ea"/>
                <a:cs typeface="+mn-cs"/>
              </a:rPr>
              <a:t>соврменных</a:t>
            </a:r>
            <a:r>
              <a:rPr lang="ru-RU" sz="1600" b="1" i="0" kern="1200" baseline="0" dirty="0">
                <a:solidFill>
                  <a:schemeClr val="tx1"/>
                </a:solidFill>
                <a:effectLst/>
                <a:latin typeface="+mn-lt"/>
                <a:ea typeface="+mn-ea"/>
                <a:cs typeface="+mn-cs"/>
              </a:rPr>
              <a:t> </a:t>
            </a:r>
            <a:r>
              <a:rPr lang="ru-RU" sz="1600" b="1" i="0" kern="1200" dirty="0">
                <a:solidFill>
                  <a:schemeClr val="tx1"/>
                </a:solidFill>
                <a:effectLst/>
                <a:latin typeface="+mn-lt"/>
                <a:ea typeface="+mn-ea"/>
                <a:cs typeface="+mn-cs"/>
              </a:rPr>
              <a:t>инноваций</a:t>
            </a:r>
            <a:r>
              <a:rPr lang="ru-RU" sz="1600" b="1" i="0" kern="1200" baseline="0" dirty="0">
                <a:solidFill>
                  <a:schemeClr val="tx1"/>
                </a:solidFill>
                <a:effectLst/>
                <a:latin typeface="+mn-lt"/>
                <a:ea typeface="+mn-ea"/>
                <a:cs typeface="+mn-cs"/>
              </a:rPr>
              <a:t> </a:t>
            </a:r>
            <a:r>
              <a:rPr lang="ru-RU" sz="1600" b="1" i="0" kern="1200" dirty="0">
                <a:solidFill>
                  <a:schemeClr val="tx1"/>
                </a:solidFill>
                <a:effectLst/>
                <a:latin typeface="+mn-lt"/>
                <a:ea typeface="+mn-ea"/>
                <a:cs typeface="+mn-cs"/>
              </a:rPr>
              <a:t>позволяет оказывать помощь разновозрастной категории населения, в </a:t>
            </a:r>
            <a:r>
              <a:rPr lang="ru-RU" sz="1600" b="1" i="0" kern="1200" dirty="0" err="1">
                <a:solidFill>
                  <a:schemeClr val="tx1"/>
                </a:solidFill>
                <a:effectLst/>
                <a:latin typeface="+mn-lt"/>
                <a:ea typeface="+mn-ea"/>
                <a:cs typeface="+mn-cs"/>
              </a:rPr>
              <a:t>т.ч</a:t>
            </a:r>
            <a:r>
              <a:rPr lang="ru-RU" sz="1600" b="1" i="0" kern="1200" dirty="0">
                <a:solidFill>
                  <a:schemeClr val="tx1"/>
                </a:solidFill>
                <a:effectLst/>
                <a:latin typeface="+mn-lt"/>
                <a:ea typeface="+mn-ea"/>
                <a:cs typeface="+mn-cs"/>
              </a:rPr>
              <a:t>. детям с ограниченными возможностями здоровья: с расстройствами аутистического спектра, нарушениями речи (алалия, дизартрия, ЗРР, темпо-ритмические нарушения речи; нарушения письменной речи и чтения), незрелостью познавательной сферы (нарушения когнитивной функции, ЗПР, олигофрения), нарушениями внимания (СДВ, СДВГ) и поведения.</a:t>
            </a:r>
            <a:endParaRPr lang="ru-RU" sz="1600" b="1" dirty="0"/>
          </a:p>
        </p:txBody>
      </p:sp>
      <p:sp>
        <p:nvSpPr>
          <p:cNvPr id="4" name="Номер слайда 3"/>
          <p:cNvSpPr>
            <a:spLocks noGrp="1"/>
          </p:cNvSpPr>
          <p:nvPr>
            <p:ph type="sldNum" sz="quarter" idx="10"/>
          </p:nvPr>
        </p:nvSpPr>
        <p:spPr/>
        <p:txBody>
          <a:bodyPr/>
          <a:lstStyle/>
          <a:p>
            <a:fld id="{E23A84C4-99BE-4030-BD48-78903171FD16}" type="slidenum">
              <a:rPr lang="ru-RU" smtClean="0"/>
              <a:t>19</a:t>
            </a:fld>
            <a:endParaRPr lang="ru-RU"/>
          </a:p>
        </p:txBody>
      </p:sp>
    </p:spTree>
    <p:extLst>
      <p:ext uri="{BB962C8B-B14F-4D97-AF65-F5344CB8AC3E}">
        <p14:creationId xmlns:p14="http://schemas.microsoft.com/office/powerpoint/2010/main" val="10125667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Адаптивное </a:t>
            </a:r>
            <a:r>
              <a:rPr lang="ru-RU" dirty="0" err="1"/>
              <a:t>биоуправление</a:t>
            </a:r>
            <a:r>
              <a:rPr lang="ru-RU" dirty="0"/>
              <a:t> (</a:t>
            </a:r>
            <a:r>
              <a:rPr lang="ru-RU" dirty="0" err="1"/>
              <a:t>нейробиоуправление</a:t>
            </a:r>
            <a:r>
              <a:rPr lang="ru-RU" dirty="0"/>
              <a:t>, </a:t>
            </a:r>
            <a:r>
              <a:rPr lang="ru-RU" dirty="0" err="1"/>
              <a:t>биоуправление</a:t>
            </a:r>
            <a:r>
              <a:rPr lang="ru-RU" dirty="0"/>
              <a:t>) применяется как в клинической (медицинской), так и неклинической практике!</a:t>
            </a:r>
          </a:p>
          <a:p>
            <a:r>
              <a:rPr lang="ru-RU" dirty="0"/>
              <a:t>Клиническая — психология, неврология, кардиология, гастроэнтерология, урология, педиатрия, гериатрия, восстановительная медицина, превентивная медицина.</a:t>
            </a:r>
          </a:p>
          <a:p>
            <a:endParaRPr lang="ru-RU" dirty="0"/>
          </a:p>
          <a:p>
            <a:r>
              <a:rPr lang="ru-RU" dirty="0"/>
              <a:t>Неклиническая — в эффективном стрессменеджменте, позволяющем повысить показатели эффективности в большом спорте, искусстве, а также в любой деятельности, требующей длительных усилий и большой ответственности:</a:t>
            </a:r>
          </a:p>
          <a:p>
            <a:r>
              <a:rPr lang="ru-RU" dirty="0"/>
              <a:t>-  для коррекции так называемых пограничных состояний, вызванных неконтролируемым вли­янием хронического стресса;</a:t>
            </a:r>
          </a:p>
          <a:p>
            <a:r>
              <a:rPr lang="ru-RU" dirty="0"/>
              <a:t>-  в педагогике, где с помощью БОС-технологий решаются вопросы повышения эффективности обучения как общих направлений, так и специальных (Логопедия, дефектология и психология - специалисты сферы коррекционного образования ), развития творческих способностей и др. </a:t>
            </a:r>
          </a:p>
        </p:txBody>
      </p:sp>
      <p:sp>
        <p:nvSpPr>
          <p:cNvPr id="4" name="Номер слайда 3"/>
          <p:cNvSpPr>
            <a:spLocks noGrp="1"/>
          </p:cNvSpPr>
          <p:nvPr>
            <p:ph type="sldNum" sz="quarter" idx="10"/>
          </p:nvPr>
        </p:nvSpPr>
        <p:spPr/>
        <p:txBody>
          <a:bodyPr/>
          <a:lstStyle/>
          <a:p>
            <a:fld id="{E23A84C4-99BE-4030-BD48-78903171FD16}" type="slidenum">
              <a:rPr lang="ru-RU" smtClean="0"/>
              <a:t>20</a:t>
            </a:fld>
            <a:endParaRPr lang="ru-RU"/>
          </a:p>
        </p:txBody>
      </p:sp>
    </p:spTree>
    <p:extLst>
      <p:ext uri="{BB962C8B-B14F-4D97-AF65-F5344CB8AC3E}">
        <p14:creationId xmlns:p14="http://schemas.microsoft.com/office/powerpoint/2010/main" val="15714020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Как подобрать визуальный ряд для проведения тренингов на альфа, бета и другие ритмы.</a:t>
            </a:r>
          </a:p>
        </p:txBody>
      </p:sp>
      <p:sp>
        <p:nvSpPr>
          <p:cNvPr id="4" name="Номер слайда 3"/>
          <p:cNvSpPr>
            <a:spLocks noGrp="1"/>
          </p:cNvSpPr>
          <p:nvPr>
            <p:ph type="sldNum" sz="quarter" idx="5"/>
          </p:nvPr>
        </p:nvSpPr>
        <p:spPr/>
        <p:txBody>
          <a:bodyPr/>
          <a:lstStyle/>
          <a:p>
            <a:fld id="{259D6A12-CD0C-4507-B3F5-B94914B03BA6}" type="slidenum">
              <a:rPr lang="ru-RU" smtClean="0"/>
              <a:t>21</a:t>
            </a:fld>
            <a:endParaRPr lang="ru-RU"/>
          </a:p>
        </p:txBody>
      </p:sp>
    </p:spTree>
    <p:extLst>
      <p:ext uri="{BB962C8B-B14F-4D97-AF65-F5344CB8AC3E}">
        <p14:creationId xmlns:p14="http://schemas.microsoft.com/office/powerpoint/2010/main" val="28317031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b="0" i="0" kern="1200" dirty="0">
                <a:solidFill>
                  <a:schemeClr val="tx1"/>
                </a:solidFill>
                <a:effectLst/>
                <a:latin typeface="+mn-lt"/>
                <a:ea typeface="+mn-ea"/>
                <a:cs typeface="+mn-cs"/>
              </a:rPr>
              <a:t>Появление доступного оборудования биологической обратной связи и включение его в стандарты оснащения медицинских учреждений и учреждений социальной защиты населения, значительно расширяет круг пользователей — от отдельных университетских исследователей к большому числу практических врачей, тренеров, психологов, логопедов, дефектологов и </a:t>
            </a:r>
            <a:r>
              <a:rPr lang="ru-RU" sz="1200" b="0" i="0" kern="1200" dirty="0" err="1">
                <a:solidFill>
                  <a:schemeClr val="tx1"/>
                </a:solidFill>
                <a:effectLst/>
                <a:latin typeface="+mn-lt"/>
                <a:ea typeface="+mn-ea"/>
                <a:cs typeface="+mn-cs"/>
              </a:rPr>
              <a:t>д.р</a:t>
            </a:r>
            <a:r>
              <a:rPr lang="ru-RU" sz="1200" b="0" i="0" kern="1200" dirty="0">
                <a:solidFill>
                  <a:schemeClr val="tx1"/>
                </a:solidFill>
                <a:effectLst/>
                <a:latin typeface="+mn-lt"/>
                <a:ea typeface="+mn-ea"/>
                <a:cs typeface="+mn-cs"/>
              </a:rPr>
              <a:t>.</a:t>
            </a:r>
          </a:p>
          <a:p>
            <a:r>
              <a:rPr lang="ru-RU" sz="1200" b="0" i="0" kern="1200" dirty="0">
                <a:solidFill>
                  <a:schemeClr val="tx1"/>
                </a:solidFill>
                <a:effectLst/>
                <a:latin typeface="+mn-lt"/>
                <a:ea typeface="+mn-ea"/>
                <a:cs typeface="+mn-cs"/>
              </a:rPr>
              <a:t>Как же регламентируется использование оборудования с биологической обратной связью в России? Ответ на этот вопрос мы постарались найти в системах обеспечения доступа к информационно-правовой базе законодательства России, составив наиболее полный список нормативных актов и современных стандартов РФ, определяющих использование оборудования с БОС.</a:t>
            </a:r>
          </a:p>
          <a:p>
            <a:r>
              <a:rPr lang="ru-RU" sz="1200" b="0" i="0" kern="1200" dirty="0">
                <a:solidFill>
                  <a:schemeClr val="tx1"/>
                </a:solidFill>
                <a:effectLst/>
                <a:latin typeface="+mn-lt"/>
                <a:ea typeface="+mn-ea"/>
                <a:cs typeface="+mn-cs"/>
              </a:rPr>
              <a:t>Данная пример является одним из первых обзоров современных нормативных актов по оборудованию с биологической обратной связью (</a:t>
            </a:r>
            <a:r>
              <a:rPr lang="ru-RU" sz="1200" b="0" i="0" kern="1200" dirty="0" err="1">
                <a:solidFill>
                  <a:schemeClr val="tx1"/>
                </a:solidFill>
                <a:effectLst/>
                <a:latin typeface="+mn-lt"/>
                <a:ea typeface="+mn-ea"/>
                <a:cs typeface="+mn-cs"/>
              </a:rPr>
              <a:t>биоуправление</a:t>
            </a:r>
            <a:r>
              <a:rPr lang="ru-RU" sz="1200" b="0" i="0" kern="1200" dirty="0">
                <a:solidFill>
                  <a:schemeClr val="tx1"/>
                </a:solidFill>
                <a:effectLst/>
                <a:latin typeface="+mn-lt"/>
                <a:ea typeface="+mn-ea"/>
                <a:cs typeface="+mn-cs"/>
              </a:rPr>
              <a:t>, БОС) и рассчитана на «обычных» практиков — неврологов, </a:t>
            </a:r>
            <a:r>
              <a:rPr lang="ru-RU" sz="1200" b="0" i="0" kern="1200" dirty="0" err="1">
                <a:solidFill>
                  <a:schemeClr val="tx1"/>
                </a:solidFill>
                <a:effectLst/>
                <a:latin typeface="+mn-lt"/>
                <a:ea typeface="+mn-ea"/>
                <a:cs typeface="+mn-cs"/>
              </a:rPr>
              <a:t>оториноларингологов</a:t>
            </a:r>
            <a:r>
              <a:rPr lang="ru-RU" sz="1200" b="0" i="0" kern="1200" dirty="0">
                <a:solidFill>
                  <a:schemeClr val="tx1"/>
                </a:solidFill>
                <a:effectLst/>
                <a:latin typeface="+mn-lt"/>
                <a:ea typeface="+mn-ea"/>
                <a:cs typeface="+mn-cs"/>
              </a:rPr>
              <a:t>, ортопедов-травматологов, наркологов, мануальных терапевтов, </a:t>
            </a:r>
            <a:r>
              <a:rPr lang="ru-RU" sz="1200" b="0" i="0" kern="1200" dirty="0" err="1">
                <a:solidFill>
                  <a:schemeClr val="tx1"/>
                </a:solidFill>
                <a:effectLst/>
                <a:latin typeface="+mn-lt"/>
                <a:ea typeface="+mn-ea"/>
                <a:cs typeface="+mn-cs"/>
              </a:rPr>
              <a:t>профпатологов</a:t>
            </a:r>
            <a:r>
              <a:rPr lang="ru-RU" sz="1200" b="0" i="0" kern="1200" dirty="0">
                <a:solidFill>
                  <a:schemeClr val="tx1"/>
                </a:solidFill>
                <a:effectLst/>
                <a:latin typeface="+mn-lt"/>
                <a:ea typeface="+mn-ea"/>
                <a:cs typeface="+mn-cs"/>
              </a:rPr>
              <a:t> и врачей других специальностей, а  также специалистов в области специальной психологии, логопедии, дефектологии и инклюзивного образования, которые  ищут возможность применения передовых решений и ставят для себя цель повысить эффективность своей работы в лечебно-диагностических, реабилитационных и санаторно-курортных учреждениях, а также в специальных (коррекционных) школах, домах интернатах и т.д.</a:t>
            </a:r>
          </a:p>
          <a:p>
            <a:r>
              <a:rPr lang="ru-RU" sz="1200" b="0" i="0" kern="1200" dirty="0">
                <a:solidFill>
                  <a:schemeClr val="tx1"/>
                </a:solidFill>
                <a:effectLst/>
                <a:latin typeface="+mn-lt"/>
                <a:ea typeface="+mn-ea"/>
                <a:cs typeface="+mn-cs"/>
              </a:rPr>
              <a:t>Существует целый ряд документов (например, более 50 федеральных актов, которые нам удалось найти на современных ресурсах, обеспечивающих доступ к информационно-правовой базе законодательства России), определяющих порядок применения оборудования и тренажеров с биологической обратной связью для реабилитации и восстановительного лечения, </a:t>
            </a:r>
            <a:r>
              <a:rPr lang="ru-RU" sz="1200" b="0" i="0" kern="1200" dirty="0" err="1">
                <a:solidFill>
                  <a:schemeClr val="tx1"/>
                </a:solidFill>
                <a:effectLst/>
                <a:latin typeface="+mn-lt"/>
                <a:ea typeface="+mn-ea"/>
                <a:cs typeface="+mn-cs"/>
              </a:rPr>
              <a:t>абилитации</a:t>
            </a:r>
            <a:r>
              <a:rPr lang="ru-RU" sz="1200" b="0" i="0" kern="1200" dirty="0">
                <a:solidFill>
                  <a:schemeClr val="tx1"/>
                </a:solidFill>
                <a:effectLst/>
                <a:latin typeface="+mn-lt"/>
                <a:ea typeface="+mn-ea"/>
                <a:cs typeface="+mn-cs"/>
              </a:rPr>
              <a:t> и социализации детей и взрослых.</a:t>
            </a:r>
          </a:p>
          <a:p>
            <a:r>
              <a:rPr lang="ru-RU" sz="1200" b="0" i="0" kern="1200" dirty="0">
                <a:solidFill>
                  <a:schemeClr val="tx1"/>
                </a:solidFill>
                <a:effectLst/>
                <a:latin typeface="+mn-lt"/>
                <a:ea typeface="+mn-ea"/>
                <a:cs typeface="+mn-cs"/>
              </a:rPr>
              <a:t>Наиболее распространенное оборудование, которое включено в стандарты оказания социальных услуг и оснащения учреждений социальной сферы:</a:t>
            </a:r>
          </a:p>
          <a:p>
            <a:r>
              <a:rPr lang="ru-RU" sz="1200" b="0" i="0" kern="1200" dirty="0">
                <a:solidFill>
                  <a:schemeClr val="tx1"/>
                </a:solidFill>
                <a:effectLst/>
                <a:latin typeface="+mn-lt"/>
                <a:ea typeface="+mn-ea"/>
                <a:cs typeface="+mn-cs"/>
              </a:rPr>
              <a:t>Кабинеты ( комплексы, тренажеры) биологической обратной связи (БОС):</a:t>
            </a:r>
          </a:p>
          <a:p>
            <a:r>
              <a:rPr lang="ru-RU" sz="1200" b="0" i="0" kern="1200" dirty="0">
                <a:solidFill>
                  <a:schemeClr val="tx1"/>
                </a:solidFill>
                <a:effectLst/>
                <a:latin typeface="+mn-lt"/>
                <a:ea typeface="+mn-ea"/>
                <a:cs typeface="+mn-cs"/>
              </a:rPr>
              <a:t>Опорно-двигательный.</a:t>
            </a:r>
          </a:p>
          <a:p>
            <a:r>
              <a:rPr lang="ru-RU" sz="1200" b="0" i="0" kern="1200" dirty="0">
                <a:solidFill>
                  <a:schemeClr val="tx1"/>
                </a:solidFill>
                <a:effectLst/>
                <a:latin typeface="+mn-lt"/>
                <a:ea typeface="+mn-ea"/>
                <a:cs typeface="+mn-cs"/>
              </a:rPr>
              <a:t>Коррекции психоэмоционального состояния.</a:t>
            </a:r>
          </a:p>
          <a:p>
            <a:r>
              <a:rPr lang="ru-RU" sz="1200" b="0" i="0" kern="1200" dirty="0" err="1">
                <a:solidFill>
                  <a:schemeClr val="tx1"/>
                </a:solidFill>
                <a:effectLst/>
                <a:latin typeface="+mn-lt"/>
                <a:ea typeface="+mn-ea"/>
                <a:cs typeface="+mn-cs"/>
              </a:rPr>
              <a:t>Логотерапевтический</a:t>
            </a:r>
            <a:r>
              <a:rPr lang="ru-RU" sz="1200" b="0" i="0" kern="1200" dirty="0">
                <a:solidFill>
                  <a:schemeClr val="tx1"/>
                </a:solidFill>
                <a:effectLst/>
                <a:latin typeface="+mn-lt"/>
                <a:ea typeface="+mn-ea"/>
                <a:cs typeface="+mn-cs"/>
              </a:rPr>
              <a:t>.</a:t>
            </a:r>
          </a:p>
          <a:p>
            <a:r>
              <a:rPr lang="ru-RU" sz="1200" b="0" i="0" kern="1200" dirty="0">
                <a:solidFill>
                  <a:schemeClr val="tx1"/>
                </a:solidFill>
                <a:effectLst/>
                <a:latin typeface="+mn-lt"/>
                <a:ea typeface="+mn-ea"/>
                <a:cs typeface="+mn-cs"/>
              </a:rPr>
              <a:t>Коррекции зрения.</a:t>
            </a:r>
          </a:p>
          <a:p>
            <a:r>
              <a:rPr lang="ru-RU" sz="1200" b="0" i="0" kern="1200" dirty="0" err="1">
                <a:solidFill>
                  <a:schemeClr val="tx1"/>
                </a:solidFill>
                <a:effectLst/>
                <a:latin typeface="+mn-lt"/>
                <a:ea typeface="+mn-ea"/>
                <a:cs typeface="+mn-cs"/>
              </a:rPr>
              <a:t>Кардиопульмонологический</a:t>
            </a:r>
            <a:r>
              <a:rPr lang="ru-RU" sz="1200" b="0" i="0" kern="1200" dirty="0">
                <a:solidFill>
                  <a:schemeClr val="tx1"/>
                </a:solidFill>
                <a:effectLst/>
                <a:latin typeface="+mn-lt"/>
                <a:ea typeface="+mn-ea"/>
                <a:cs typeface="+mn-cs"/>
              </a:rPr>
              <a:t>.</a:t>
            </a:r>
          </a:p>
          <a:p>
            <a:r>
              <a:rPr lang="ru-RU" sz="1200" b="0" i="0" kern="1200" dirty="0">
                <a:solidFill>
                  <a:schemeClr val="tx1"/>
                </a:solidFill>
                <a:effectLst/>
                <a:latin typeface="+mn-lt"/>
                <a:ea typeface="+mn-ea"/>
                <a:cs typeface="+mn-cs"/>
              </a:rPr>
              <a:t>Урологический.</a:t>
            </a:r>
          </a:p>
          <a:p>
            <a:r>
              <a:rPr lang="ru-RU" sz="1200" b="0" i="0" kern="1200" dirty="0">
                <a:solidFill>
                  <a:schemeClr val="tx1"/>
                </a:solidFill>
                <a:effectLst/>
                <a:latin typeface="+mn-lt"/>
                <a:ea typeface="+mn-ea"/>
                <a:cs typeface="+mn-cs"/>
              </a:rPr>
              <a:t>Акушерско-гинекологический.</a:t>
            </a:r>
          </a:p>
          <a:p>
            <a:r>
              <a:rPr lang="ru-RU" sz="1200" b="0" i="0" kern="1200" dirty="0">
                <a:solidFill>
                  <a:schemeClr val="tx1"/>
                </a:solidFill>
                <a:effectLst/>
                <a:latin typeface="+mn-lt"/>
                <a:ea typeface="+mn-ea"/>
                <a:cs typeface="+mn-cs"/>
              </a:rPr>
              <a:t>В стандартах и приказах Министерства здравоохранения РФ, указаны как тренажеры с биологической обратной связью, так и системы и комплексы с БОС:</a:t>
            </a:r>
          </a:p>
          <a:p>
            <a:r>
              <a:rPr lang="ru-RU" sz="1200" b="0" i="0" kern="1200" dirty="0" err="1">
                <a:solidFill>
                  <a:schemeClr val="tx1"/>
                </a:solidFill>
                <a:effectLst/>
                <a:latin typeface="+mn-lt"/>
                <a:ea typeface="+mn-ea"/>
                <a:cs typeface="+mn-cs"/>
              </a:rPr>
              <a:t>Стабилометрические</a:t>
            </a:r>
            <a:r>
              <a:rPr lang="ru-RU" sz="1200" b="0" i="0" kern="1200" dirty="0">
                <a:solidFill>
                  <a:schemeClr val="tx1"/>
                </a:solidFill>
                <a:effectLst/>
                <a:latin typeface="+mn-lt"/>
                <a:ea typeface="+mn-ea"/>
                <a:cs typeface="+mn-cs"/>
              </a:rPr>
              <a:t> платформы и </a:t>
            </a:r>
            <a:r>
              <a:rPr lang="ru-RU" sz="1200" b="0" i="0" kern="1200" dirty="0" err="1">
                <a:solidFill>
                  <a:schemeClr val="tx1"/>
                </a:solidFill>
                <a:effectLst/>
                <a:latin typeface="+mn-lt"/>
                <a:ea typeface="+mn-ea"/>
                <a:cs typeface="+mn-cs"/>
              </a:rPr>
              <a:t>стабилометрические</a:t>
            </a:r>
            <a:r>
              <a:rPr lang="ru-RU" sz="1200" b="0" i="0" kern="1200" dirty="0">
                <a:solidFill>
                  <a:schemeClr val="tx1"/>
                </a:solidFill>
                <a:effectLst/>
                <a:latin typeface="+mn-lt"/>
                <a:ea typeface="+mn-ea"/>
                <a:cs typeface="+mn-cs"/>
              </a:rPr>
              <a:t> системы (кабинеты) с БОС.</a:t>
            </a:r>
          </a:p>
          <a:p>
            <a:r>
              <a:rPr lang="ru-RU" sz="1200" b="0" i="0" kern="1200" dirty="0">
                <a:solidFill>
                  <a:schemeClr val="tx1"/>
                </a:solidFill>
                <a:effectLst/>
                <a:latin typeface="+mn-lt"/>
                <a:ea typeface="+mn-ea"/>
                <a:cs typeface="+mn-cs"/>
              </a:rPr>
              <a:t>Тренажеры для проведения диагностики и реабилитации: велоэргометры, беговые дорожки и прочие, которые могут сочетать в себе или работать совместно с оборудованием биоуправления.</a:t>
            </a:r>
          </a:p>
          <a:p>
            <a:r>
              <a:rPr lang="ru-RU" sz="1200" b="0" i="0" kern="1200" dirty="0">
                <a:solidFill>
                  <a:schemeClr val="tx1"/>
                </a:solidFill>
                <a:effectLst/>
                <a:latin typeface="+mn-lt"/>
                <a:ea typeface="+mn-ea"/>
                <a:cs typeface="+mn-cs"/>
              </a:rPr>
              <a:t>Ниже мы приводим список действующих на с 2015 по 2016 год стандартов, приказов и прочих нормативных актов, которые находятся в свободном доступе и будут полезны для специалистов здравоохранения, социальной защиты и образования (в </a:t>
            </a:r>
            <a:r>
              <a:rPr lang="ru-RU" sz="1200" b="0" i="0" kern="1200" dirty="0" err="1">
                <a:solidFill>
                  <a:schemeClr val="tx1"/>
                </a:solidFill>
                <a:effectLst/>
                <a:latin typeface="+mn-lt"/>
                <a:ea typeface="+mn-ea"/>
                <a:cs typeface="+mn-cs"/>
              </a:rPr>
              <a:t>т.ч</a:t>
            </a:r>
            <a:r>
              <a:rPr lang="ru-RU" sz="1200" b="0" i="0" kern="1200" dirty="0">
                <a:solidFill>
                  <a:schemeClr val="tx1"/>
                </a:solidFill>
                <a:effectLst/>
                <a:latin typeface="+mn-lt"/>
                <a:ea typeface="+mn-ea"/>
                <a:cs typeface="+mn-cs"/>
              </a:rPr>
              <a:t> специального коррекционного и инклюзивного), профессионально занимающихся вопросами реабилитации, социализации и коррекционной педагогики.</a:t>
            </a:r>
          </a:p>
          <a:p>
            <a:r>
              <a:rPr lang="ru-RU" sz="1200" b="0" i="0" kern="1200" dirty="0">
                <a:solidFill>
                  <a:schemeClr val="tx1"/>
                </a:solidFill>
                <a:effectLst/>
                <a:latin typeface="+mn-lt"/>
                <a:ea typeface="+mn-ea"/>
                <a:cs typeface="+mn-cs"/>
              </a:rPr>
              <a:t>Приказ Министерства труда и социальной защиты РФ от 24 ноября 2014 г. N 940н «Об утверждении Правил организации деятельности организаций социального обслуживания, их структурных подразделений»</a:t>
            </a:r>
          </a:p>
          <a:p>
            <a:r>
              <a:rPr lang="ru-RU" sz="1200" b="0" i="0" kern="1200" dirty="0">
                <a:solidFill>
                  <a:schemeClr val="tx1"/>
                </a:solidFill>
                <a:effectLst/>
                <a:latin typeface="+mn-lt"/>
                <a:ea typeface="+mn-ea"/>
                <a:cs typeface="+mn-cs"/>
              </a:rPr>
              <a:t>Постановление Правительства РФ от 28 ноября 2014 г. N 1273 «О Программе государственных гарантий бесплатного оказания гражданам медицинской помощи на 2015 год и на плановый период 2016 и 2017 годов»</a:t>
            </a:r>
          </a:p>
          <a:p>
            <a:r>
              <a:rPr lang="ru-RU" sz="1200" b="0" i="0" kern="1200" dirty="0">
                <a:solidFill>
                  <a:schemeClr val="tx1"/>
                </a:solidFill>
                <a:effectLst/>
                <a:latin typeface="+mn-lt"/>
                <a:ea typeface="+mn-ea"/>
                <a:cs typeface="+mn-cs"/>
              </a:rPr>
              <a:t>Приказ Министерства здравоохранения РФ от 28 октября 2013 г. N 794н «О внесении изменений в приказ Министерства здравоохранения и социального развития Российской Федерации от 27 декабря 2011 г. N 1664н «Об утверждении номенклатуры медицинских услуг»</a:t>
            </a:r>
          </a:p>
          <a:p>
            <a:r>
              <a:rPr lang="ru-RU" sz="1200" b="0" i="0" kern="1200" dirty="0">
                <a:solidFill>
                  <a:schemeClr val="tx1"/>
                </a:solidFill>
                <a:effectLst/>
                <a:latin typeface="+mn-lt"/>
                <a:ea typeface="+mn-ea"/>
                <a:cs typeface="+mn-cs"/>
              </a:rPr>
              <a:t>Приказ Министерства здравоохранения РФ от 29 декабря 2012 г. N 1705н «О Порядке организации медицинской реабилитации»</a:t>
            </a:r>
          </a:p>
          <a:p>
            <a:r>
              <a:rPr lang="ru-RU" sz="1200" b="0" i="0" kern="1200" dirty="0">
                <a:solidFill>
                  <a:schemeClr val="tx1"/>
                </a:solidFill>
                <a:effectLst/>
                <a:latin typeface="+mn-lt"/>
                <a:ea typeface="+mn-ea"/>
                <a:cs typeface="+mn-cs"/>
              </a:rPr>
              <a:t>Приказ Министерства здравоохранения РФ от 15 ноября 2012 г. N 929н «Об утверждении Порядка оказания медицинской помощи по профилю «наркология»</a:t>
            </a:r>
          </a:p>
          <a:p>
            <a:r>
              <a:rPr lang="ru-RU" sz="1200" b="0" i="0" kern="1200" dirty="0">
                <a:solidFill>
                  <a:schemeClr val="tx1"/>
                </a:solidFill>
                <a:effectLst/>
                <a:latin typeface="+mn-lt"/>
                <a:ea typeface="+mn-ea"/>
                <a:cs typeface="+mn-cs"/>
              </a:rPr>
              <a:t>Приказ Министерства здравоохранения РФ от 12 ноября 2012 г. N 905н «Об утверждении Порядка оказания медицинской помощи населению по профилю «оториноларингология»</a:t>
            </a:r>
          </a:p>
          <a:p>
            <a:r>
              <a:rPr lang="ru-RU" sz="1200" b="0" i="0" kern="1200" dirty="0">
                <a:solidFill>
                  <a:schemeClr val="tx1"/>
                </a:solidFill>
                <a:effectLst/>
                <a:latin typeface="+mn-lt"/>
                <a:ea typeface="+mn-ea"/>
                <a:cs typeface="+mn-cs"/>
              </a:rPr>
              <a:t>Приказ Министерства здравоохранения РФ от 1 ноября 2012 г. N 572н «Об утверждении Порядка оказания медицинской помощи по профилю «акушерство и гинекология (за исключением использования вспомогательных репродуктивных технологий)»» (с изменениями и дополнениями)</a:t>
            </a:r>
          </a:p>
          <a:p>
            <a:r>
              <a:rPr lang="ru-RU" sz="1200" b="0" i="0" kern="1200" dirty="0">
                <a:solidFill>
                  <a:schemeClr val="tx1"/>
                </a:solidFill>
                <a:effectLst/>
                <a:latin typeface="+mn-lt"/>
                <a:ea typeface="+mn-ea"/>
                <a:cs typeface="+mn-cs"/>
              </a:rPr>
              <a:t>Приказ Министерства здравоохранения и социального развития РФ от 27 декабря 2011 г. N 1664н «Об утверждении номенклатуры медицинских услуг» (с изменениями и дополнениями)</a:t>
            </a:r>
          </a:p>
          <a:p>
            <a:r>
              <a:rPr lang="ru-RU" sz="1200" b="0" i="0" kern="1200" dirty="0">
                <a:solidFill>
                  <a:schemeClr val="tx1"/>
                </a:solidFill>
                <a:effectLst/>
                <a:latin typeface="+mn-lt"/>
                <a:ea typeface="+mn-ea"/>
                <a:cs typeface="+mn-cs"/>
              </a:rPr>
              <a:t>Постановление Правительства РФ от 29 марта 2007 г. N 190 «О нормах обеспечения техническими средствами, необходимыми для проведения воспитательной работы, культурно-досуговым имуществом, музыкальными инструментами, аппаратурой, полиграфическим оборудованием и специальной одеждой внутренних войск Министерства внутренних дел Российской Федерации» (с изменениями и дополнениями)</a:t>
            </a:r>
          </a:p>
          <a:p>
            <a:r>
              <a:rPr lang="ru-RU" sz="1200" b="0" i="0" kern="1200" dirty="0">
                <a:solidFill>
                  <a:schemeClr val="tx1"/>
                </a:solidFill>
                <a:effectLst/>
                <a:latin typeface="+mn-lt"/>
                <a:ea typeface="+mn-ea"/>
                <a:cs typeface="+mn-cs"/>
              </a:rPr>
              <a:t>Постановление Правительства РФ от 16 января 1995 г. N 59 «О федеральной комплексной программе «Социальная поддержка инвалидов» (с изменениями и дополнениями)</a:t>
            </a:r>
          </a:p>
          <a:p>
            <a:r>
              <a:rPr lang="ru-RU" sz="1200" b="0" i="0" kern="1200" dirty="0">
                <a:solidFill>
                  <a:schemeClr val="tx1"/>
                </a:solidFill>
                <a:effectLst/>
                <a:latin typeface="+mn-lt"/>
                <a:ea typeface="+mn-ea"/>
                <a:cs typeface="+mn-cs"/>
              </a:rPr>
              <a:t>Приказ Министерства здравоохранения РФ от 29 декабря 2012 г. N 1740н «Об утверждении стандарта специализированной медицинской помощи при инфаркте мозга»</a:t>
            </a:r>
          </a:p>
          <a:p>
            <a:r>
              <a:rPr lang="ru-RU" sz="1200" b="0" i="0" kern="1200" dirty="0">
                <a:solidFill>
                  <a:schemeClr val="tx1"/>
                </a:solidFill>
                <a:effectLst/>
                <a:latin typeface="+mn-lt"/>
                <a:ea typeface="+mn-ea"/>
                <a:cs typeface="+mn-cs"/>
              </a:rPr>
              <a:t>Приказ Министерства здравоохранения РФ от 29 декабря 2012 г. N 1692н «Об утверждении стандарта специализированной медицинской помощи при внутримозговом кровоизлиянии (консервативное лечение)»</a:t>
            </a:r>
          </a:p>
          <a:p>
            <a:r>
              <a:rPr lang="ru-RU" sz="1200" b="0" i="0" kern="1200" dirty="0">
                <a:solidFill>
                  <a:schemeClr val="tx1"/>
                </a:solidFill>
                <a:effectLst/>
                <a:latin typeface="+mn-lt"/>
                <a:ea typeface="+mn-ea"/>
                <a:cs typeface="+mn-cs"/>
              </a:rPr>
              <a:t>Приказ Министерства здравоохранения РФ от 24 декабря 2012 г. N 1554н «Об утверждении стандарта специализированной медицинской помощи при сердечной недостаточности»</a:t>
            </a:r>
          </a:p>
          <a:p>
            <a:r>
              <a:rPr lang="ru-RU" sz="1200" b="0" i="0" kern="1200" dirty="0">
                <a:solidFill>
                  <a:schemeClr val="tx1"/>
                </a:solidFill>
                <a:effectLst/>
                <a:latin typeface="+mn-lt"/>
                <a:ea typeface="+mn-ea"/>
                <a:cs typeface="+mn-cs"/>
              </a:rPr>
              <a:t>Приказ Министерства здравоохранения РФ от 7 ноября 2012 г. N 653н «Об утверждении стандарта специализированной медицинской помощи при дегенеративных заболеваниях позвоночника и спинного мозга»</a:t>
            </a:r>
          </a:p>
          <a:p>
            <a:r>
              <a:rPr lang="ru-RU" sz="1200" b="0" i="0" kern="1200" dirty="0">
                <a:solidFill>
                  <a:schemeClr val="tx1"/>
                </a:solidFill>
                <a:effectLst/>
                <a:latin typeface="+mn-lt"/>
                <a:ea typeface="+mn-ea"/>
                <a:cs typeface="+mn-cs"/>
              </a:rPr>
              <a:t>Приказ Министерства здравоохранения РФ от 7 ноября 2012 г. N 635н «Об утверждении стандарта специализированной медицинской помощи при внутричерепной травме»</a:t>
            </a:r>
          </a:p>
          <a:p>
            <a:r>
              <a:rPr lang="ru-RU" sz="1200" b="0" i="0" kern="1200" dirty="0">
                <a:solidFill>
                  <a:schemeClr val="tx1"/>
                </a:solidFill>
                <a:effectLst/>
                <a:latin typeface="+mn-lt"/>
                <a:ea typeface="+mn-ea"/>
                <a:cs typeface="+mn-cs"/>
              </a:rPr>
              <a:t>Приказ Министерства здравоохранения РФ от 29 декабря 2012 г. N 1744н «Об утверждении стандарта специализированной медицинской помощи при </a:t>
            </a:r>
            <a:r>
              <a:rPr lang="ru-RU" sz="1200" b="0" i="0" kern="1200" dirty="0" err="1">
                <a:solidFill>
                  <a:schemeClr val="tx1"/>
                </a:solidFill>
                <a:effectLst/>
                <a:latin typeface="+mn-lt"/>
                <a:ea typeface="+mn-ea"/>
                <a:cs typeface="+mn-cs"/>
              </a:rPr>
              <a:t>мононевропатиях</a:t>
            </a:r>
            <a:r>
              <a:rPr lang="ru-RU" sz="1200" b="0" i="0" kern="1200" dirty="0">
                <a:solidFill>
                  <a:schemeClr val="tx1"/>
                </a:solidFill>
                <a:effectLst/>
                <a:latin typeface="+mn-lt"/>
                <a:ea typeface="+mn-ea"/>
                <a:cs typeface="+mn-cs"/>
              </a:rPr>
              <a:t> конечностей (консервативное лечение)»</a:t>
            </a:r>
          </a:p>
          <a:p>
            <a:r>
              <a:rPr lang="ru-RU" sz="1200" b="0" i="0" kern="1200" dirty="0">
                <a:solidFill>
                  <a:schemeClr val="tx1"/>
                </a:solidFill>
                <a:effectLst/>
                <a:latin typeface="+mn-lt"/>
                <a:ea typeface="+mn-ea"/>
                <a:cs typeface="+mn-cs"/>
              </a:rPr>
              <a:t>Приказ Министерства здравоохранения РФ от 28 декабря 2012 г. N 1583н «Об утверждении стандарта специализированной медицинской помощи при болезни Паркинсона, требующей стационарного лечения в связи с нестабильной реакцией на </a:t>
            </a:r>
            <a:r>
              <a:rPr lang="ru-RU" sz="1200" b="0" i="0" kern="1200" dirty="0" err="1">
                <a:solidFill>
                  <a:schemeClr val="tx1"/>
                </a:solidFill>
                <a:effectLst/>
                <a:latin typeface="+mn-lt"/>
                <a:ea typeface="+mn-ea"/>
                <a:cs typeface="+mn-cs"/>
              </a:rPr>
              <a:t>противопаркинсонические</a:t>
            </a:r>
            <a:r>
              <a:rPr lang="ru-RU" sz="1200" b="0" i="0" kern="1200" dirty="0">
                <a:solidFill>
                  <a:schemeClr val="tx1"/>
                </a:solidFill>
                <a:effectLst/>
                <a:latin typeface="+mn-lt"/>
                <a:ea typeface="+mn-ea"/>
                <a:cs typeface="+mn-cs"/>
              </a:rPr>
              <a:t> средства»</a:t>
            </a:r>
          </a:p>
          <a:p>
            <a:r>
              <a:rPr lang="ru-RU" sz="1200" b="0" i="0" kern="1200" dirty="0">
                <a:solidFill>
                  <a:schemeClr val="tx1"/>
                </a:solidFill>
                <a:effectLst/>
                <a:latin typeface="+mn-lt"/>
                <a:ea typeface="+mn-ea"/>
                <a:cs typeface="+mn-cs"/>
              </a:rPr>
              <a:t>Приказ Министерства здравоохранения РФ от 24 декабря 2012 г. N 1543н «Об утверждении стандарта специализированной медицинской помощи при </a:t>
            </a:r>
            <a:r>
              <a:rPr lang="ru-RU" sz="1200" b="0" i="0" kern="1200" dirty="0" err="1">
                <a:solidFill>
                  <a:schemeClr val="tx1"/>
                </a:solidFill>
                <a:effectLst/>
                <a:latin typeface="+mn-lt"/>
                <a:ea typeface="+mn-ea"/>
                <a:cs typeface="+mn-cs"/>
              </a:rPr>
              <a:t>полиневропатии</a:t>
            </a:r>
            <a:r>
              <a:rPr lang="ru-RU" sz="1200" b="0" i="0" kern="1200" dirty="0">
                <a:solidFill>
                  <a:schemeClr val="tx1"/>
                </a:solidFill>
                <a:effectLst/>
                <a:latin typeface="+mn-lt"/>
                <a:ea typeface="+mn-ea"/>
                <a:cs typeface="+mn-cs"/>
              </a:rPr>
              <a:t> с системными поражениями соединительной ткани»</a:t>
            </a:r>
          </a:p>
          <a:p>
            <a:r>
              <a:rPr lang="ru-RU" sz="1200" b="0" i="0" kern="1200" dirty="0">
                <a:solidFill>
                  <a:schemeClr val="tx1"/>
                </a:solidFill>
                <a:effectLst/>
                <a:latin typeface="+mn-lt"/>
                <a:ea typeface="+mn-ea"/>
                <a:cs typeface="+mn-cs"/>
              </a:rPr>
              <a:t>Приказ Министерства здравоохранения РФ от 24 декабря 2012 г. N 1542н «Об утверждении стандарта первичной медико-санитарной помощи при рассеянном склерозе в стадии ремиссии»</a:t>
            </a:r>
          </a:p>
          <a:p>
            <a:r>
              <a:rPr lang="ru-RU" sz="1200" b="0" i="0" kern="1200" dirty="0">
                <a:solidFill>
                  <a:schemeClr val="tx1"/>
                </a:solidFill>
                <a:effectLst/>
                <a:latin typeface="+mn-lt"/>
                <a:ea typeface="+mn-ea"/>
                <a:cs typeface="+mn-cs"/>
              </a:rPr>
              <a:t>Приказ Министерства здравоохранения РФ от 24 декабря 2012 г. N 1537н «Об утверждении стандарта специализированной медицинской помощи при хронической воспалительной </a:t>
            </a:r>
            <a:r>
              <a:rPr lang="ru-RU" sz="1200" b="0" i="0" kern="1200" dirty="0" err="1">
                <a:solidFill>
                  <a:schemeClr val="tx1"/>
                </a:solidFill>
                <a:effectLst/>
                <a:latin typeface="+mn-lt"/>
                <a:ea typeface="+mn-ea"/>
                <a:cs typeface="+mn-cs"/>
              </a:rPr>
              <a:t>демиелинизирующей</a:t>
            </a:r>
            <a:r>
              <a:rPr lang="ru-RU" sz="1200" b="0" i="0" kern="1200" dirty="0">
                <a:solidFill>
                  <a:schemeClr val="tx1"/>
                </a:solidFill>
                <a:effectLst/>
                <a:latin typeface="+mn-lt"/>
                <a:ea typeface="+mn-ea"/>
                <a:cs typeface="+mn-cs"/>
              </a:rPr>
              <a:t> </a:t>
            </a:r>
            <a:r>
              <a:rPr lang="ru-RU" sz="1200" b="0" i="0" kern="1200" dirty="0" err="1">
                <a:solidFill>
                  <a:schemeClr val="tx1"/>
                </a:solidFill>
                <a:effectLst/>
                <a:latin typeface="+mn-lt"/>
                <a:ea typeface="+mn-ea"/>
                <a:cs typeface="+mn-cs"/>
              </a:rPr>
              <a:t>полиневропатии</a:t>
            </a:r>
            <a:r>
              <a:rPr lang="ru-RU" sz="1200" b="0" i="0" kern="1200" dirty="0">
                <a:solidFill>
                  <a:schemeClr val="tx1"/>
                </a:solidFill>
                <a:effectLst/>
                <a:latin typeface="+mn-lt"/>
                <a:ea typeface="+mn-ea"/>
                <a:cs typeface="+mn-cs"/>
              </a:rPr>
              <a:t>»</a:t>
            </a:r>
          </a:p>
          <a:p>
            <a:r>
              <a:rPr lang="ru-RU" sz="1200" b="0" i="0" kern="1200" dirty="0">
                <a:solidFill>
                  <a:schemeClr val="tx1"/>
                </a:solidFill>
                <a:effectLst/>
                <a:latin typeface="+mn-lt"/>
                <a:ea typeface="+mn-ea"/>
                <a:cs typeface="+mn-cs"/>
              </a:rPr>
              <a:t>Приказ Министерства здравоохранения РФ от 24 декабря 2012 г. N 1503н «Об утверждении стандарта первичной медико-санитарной помощи при артрозе лучезапястного сустава и мелких суставов кисти, стопы»</a:t>
            </a:r>
          </a:p>
          <a:p>
            <a:r>
              <a:rPr lang="ru-RU" sz="1200" b="0" i="0" kern="1200" dirty="0">
                <a:solidFill>
                  <a:schemeClr val="tx1"/>
                </a:solidFill>
                <a:effectLst/>
                <a:latin typeface="+mn-lt"/>
                <a:ea typeface="+mn-ea"/>
                <a:cs typeface="+mn-cs"/>
              </a:rPr>
              <a:t>Приказ Министерства здравоохранения РФ от 24 декабря 2012 г. N 1474н «Об утверждении стандарта первичной медико-санитарной помощи при </a:t>
            </a:r>
            <a:r>
              <a:rPr lang="ru-RU" sz="1200" b="0" i="0" kern="1200" dirty="0" err="1">
                <a:solidFill>
                  <a:schemeClr val="tx1"/>
                </a:solidFill>
                <a:effectLst/>
                <a:latin typeface="+mn-lt"/>
                <a:ea typeface="+mn-ea"/>
                <a:cs typeface="+mn-cs"/>
              </a:rPr>
              <a:t>полиартрозе</a:t>
            </a:r>
            <a:r>
              <a:rPr lang="ru-RU" sz="1200" b="0" i="0" kern="1200" dirty="0">
                <a:solidFill>
                  <a:schemeClr val="tx1"/>
                </a:solidFill>
                <a:effectLst/>
                <a:latin typeface="+mn-lt"/>
                <a:ea typeface="+mn-ea"/>
                <a:cs typeface="+mn-cs"/>
              </a:rPr>
              <a:t> (поражении локтевого сустава)»</a:t>
            </a:r>
          </a:p>
          <a:p>
            <a:r>
              <a:rPr lang="ru-RU" sz="1200" b="0" i="0" kern="1200" dirty="0">
                <a:solidFill>
                  <a:schemeClr val="tx1"/>
                </a:solidFill>
                <a:effectLst/>
                <a:latin typeface="+mn-lt"/>
                <a:ea typeface="+mn-ea"/>
                <a:cs typeface="+mn-cs"/>
              </a:rPr>
              <a:t>Приказ Министерства здравоохранения РФ от 20 декабря 2012 г. N 1264н «Об утверждении стандарта специализированной медицинской помощи при последствиях </a:t>
            </a:r>
            <a:r>
              <a:rPr lang="ru-RU" sz="1200" b="0" i="0" kern="1200" dirty="0" err="1">
                <a:solidFill>
                  <a:schemeClr val="tx1"/>
                </a:solidFill>
                <a:effectLst/>
                <a:latin typeface="+mn-lt"/>
                <a:ea typeface="+mn-ea"/>
                <a:cs typeface="+mn-cs"/>
              </a:rPr>
              <a:t>позвоночно</a:t>
            </a:r>
            <a:r>
              <a:rPr lang="ru-RU" sz="1200" b="0" i="0" kern="1200" dirty="0">
                <a:solidFill>
                  <a:schemeClr val="tx1"/>
                </a:solidFill>
                <a:effectLst/>
                <a:latin typeface="+mn-lt"/>
                <a:ea typeface="+mn-ea"/>
                <a:cs typeface="+mn-cs"/>
              </a:rPr>
              <a:t>-спинномозговой травмы на шейном, грудном, поясничном уровнях»</a:t>
            </a:r>
          </a:p>
          <a:p>
            <a:r>
              <a:rPr lang="ru-RU" sz="1200" b="0" i="0" kern="1200" dirty="0">
                <a:solidFill>
                  <a:schemeClr val="tx1"/>
                </a:solidFill>
                <a:effectLst/>
                <a:latin typeface="+mn-lt"/>
                <a:ea typeface="+mn-ea"/>
                <a:cs typeface="+mn-cs"/>
              </a:rPr>
              <a:t>Приказ Министерства здравоохранения РФ от 20 декабря 2012 г. N 1263н «Об утверждении стандарта первичной медико-санитарной помощи при других </a:t>
            </a:r>
            <a:r>
              <a:rPr lang="ru-RU" sz="1200" b="0" i="0" kern="1200" dirty="0" err="1">
                <a:solidFill>
                  <a:schemeClr val="tx1"/>
                </a:solidFill>
                <a:effectLst/>
                <a:latin typeface="+mn-lt"/>
                <a:ea typeface="+mn-ea"/>
                <a:cs typeface="+mn-cs"/>
              </a:rPr>
              <a:t>энтезопатиях</a:t>
            </a:r>
            <a:r>
              <a:rPr lang="ru-RU" sz="1200" b="0" i="0" kern="1200" dirty="0">
                <a:solidFill>
                  <a:schemeClr val="tx1"/>
                </a:solidFill>
                <a:effectLst/>
                <a:latin typeface="+mn-lt"/>
                <a:ea typeface="+mn-ea"/>
                <a:cs typeface="+mn-cs"/>
              </a:rPr>
              <a:t>»</a:t>
            </a:r>
          </a:p>
          <a:p>
            <a:r>
              <a:rPr lang="ru-RU" sz="1200" b="0" i="0" kern="1200" dirty="0">
                <a:solidFill>
                  <a:schemeClr val="tx1"/>
                </a:solidFill>
                <a:effectLst/>
                <a:latin typeface="+mn-lt"/>
                <a:ea typeface="+mn-ea"/>
                <a:cs typeface="+mn-cs"/>
              </a:rPr>
              <a:t>Приказ Министерства здравоохранения РФ от 20 декабря 2012 г. N 1262н «Об утверждении стандарта первичной медико-санитарной помощи при бурсите локтевого отростка»</a:t>
            </a:r>
          </a:p>
          <a:p>
            <a:r>
              <a:rPr lang="ru-RU" sz="1200" b="0" i="0" kern="1200" dirty="0">
                <a:solidFill>
                  <a:schemeClr val="tx1"/>
                </a:solidFill>
                <a:effectLst/>
                <a:latin typeface="+mn-lt"/>
                <a:ea typeface="+mn-ea"/>
                <a:cs typeface="+mn-cs"/>
              </a:rPr>
              <a:t>Приказ Министерства здравоохранения РФ от 9 ноября 2012 г. N 744н «Об утверждении стандарта первичной медико-санитарной помощи при туберкулезе костей и суставов»</a:t>
            </a:r>
          </a:p>
          <a:p>
            <a:r>
              <a:rPr lang="ru-RU" sz="1200" b="0" i="0" kern="1200" dirty="0">
                <a:solidFill>
                  <a:schemeClr val="tx1"/>
                </a:solidFill>
                <a:effectLst/>
                <a:latin typeface="+mn-lt"/>
                <a:ea typeface="+mn-ea"/>
                <a:cs typeface="+mn-cs"/>
              </a:rPr>
              <a:t>Приказ Министерства здравоохранения РФ от 9 ноября 2012 г. N 715н «Об утверждении стандарта специализированной медицинской помощи при новообразованиях головного мозга и мозговых оболочек»</a:t>
            </a:r>
          </a:p>
          <a:p>
            <a:r>
              <a:rPr lang="ru-RU" sz="1200" b="0" i="0" kern="1200" dirty="0">
                <a:solidFill>
                  <a:schemeClr val="tx1"/>
                </a:solidFill>
                <a:effectLst/>
                <a:latin typeface="+mn-lt"/>
                <a:ea typeface="+mn-ea"/>
                <a:cs typeface="+mn-cs"/>
              </a:rPr>
              <a:t>Приказ Минздрава РФ от 7 ноября 2012 г. N 652н «Об утверждении стандарта специализированной медицинской помощи детям при врожденных аномалиях нервной системы»</a:t>
            </a:r>
          </a:p>
          <a:p>
            <a:r>
              <a:rPr lang="ru-RU" sz="1200" b="0" i="0" kern="1200" dirty="0">
                <a:solidFill>
                  <a:schemeClr val="tx1"/>
                </a:solidFill>
                <a:effectLst/>
                <a:latin typeface="+mn-lt"/>
                <a:ea typeface="+mn-ea"/>
                <a:cs typeface="+mn-cs"/>
              </a:rPr>
              <a:t>Приказ Министерства здравоохранения РФ от 20 декабря 2012 г. N 639н «Об утверждении стандарта специализированной медицинской помощи при травме позвоночника, спинного мозга и нервов спинного мозга»</a:t>
            </a:r>
          </a:p>
          <a:p>
            <a:r>
              <a:rPr lang="ru-RU" sz="1200" b="0" i="0" kern="1200" dirty="0">
                <a:solidFill>
                  <a:schemeClr val="tx1"/>
                </a:solidFill>
                <a:effectLst/>
                <a:latin typeface="+mn-lt"/>
                <a:ea typeface="+mn-ea"/>
                <a:cs typeface="+mn-cs"/>
              </a:rPr>
              <a:t>Приказ Министерства здравоохранения РФ от 7 ноября 2012 г. N 615н «Об утверждении стандарта специализированной медицинской помощи при новообразованиях гипофиза»</a:t>
            </a:r>
          </a:p>
          <a:p>
            <a:r>
              <a:rPr lang="ru-RU" sz="1200" b="0" i="0" kern="1200" dirty="0">
                <a:solidFill>
                  <a:schemeClr val="tx1"/>
                </a:solidFill>
                <a:effectLst/>
                <a:latin typeface="+mn-lt"/>
                <a:ea typeface="+mn-ea"/>
                <a:cs typeface="+mn-cs"/>
              </a:rPr>
              <a:t>Приказ Министерства здравоохранения и социального развития РФ от 22 августа 2005 г. N 534 «О мерах по совершенствованию организации </a:t>
            </a:r>
            <a:r>
              <a:rPr lang="ru-RU" sz="1200" b="0" i="0" kern="1200" dirty="0" err="1">
                <a:solidFill>
                  <a:schemeClr val="tx1"/>
                </a:solidFill>
                <a:effectLst/>
                <a:latin typeface="+mn-lt"/>
                <a:ea typeface="+mn-ea"/>
                <a:cs typeface="+mn-cs"/>
              </a:rPr>
              <a:t>нейрореабилитационной</a:t>
            </a:r>
            <a:r>
              <a:rPr lang="ru-RU" sz="1200" b="0" i="0" kern="1200" dirty="0">
                <a:solidFill>
                  <a:schemeClr val="tx1"/>
                </a:solidFill>
                <a:effectLst/>
                <a:latin typeface="+mn-lt"/>
                <a:ea typeface="+mn-ea"/>
                <a:cs typeface="+mn-cs"/>
              </a:rPr>
              <a:t> помощи больным с последствиями инсульта и черепно-мозговой травмы»</a:t>
            </a:r>
          </a:p>
          <a:p>
            <a:r>
              <a:rPr lang="ru-RU" sz="1200" b="0" i="0" kern="1200" dirty="0">
                <a:solidFill>
                  <a:schemeClr val="tx1"/>
                </a:solidFill>
                <a:effectLst/>
                <a:latin typeface="+mn-lt"/>
                <a:ea typeface="+mn-ea"/>
                <a:cs typeface="+mn-cs"/>
              </a:rPr>
              <a:t>Распоряжение Правительства РФ от 6 июля 2012 г. N 1198-р Об утверждении норм обеспечения учебно-материальной базой военных образовательных учреждений высшего профессионального образования и типовых учебных объектов и учебных классов, необходимых для обеспечения боевой подготовки внутренних войск МВД России</a:t>
            </a:r>
          </a:p>
          <a:p>
            <a:r>
              <a:rPr lang="ru-RU" sz="1200" b="0" i="0" kern="1200" dirty="0">
                <a:solidFill>
                  <a:schemeClr val="tx1"/>
                </a:solidFill>
                <a:effectLst/>
                <a:latin typeface="+mn-lt"/>
                <a:ea typeface="+mn-ea"/>
                <a:cs typeface="+mn-cs"/>
              </a:rPr>
              <a:t>Приказ Министерства здравоохранения и социального развития РФ от 20 апреля 2007 г. N 288 «Об утверждении стандарта медицинской помощи больным со стабильной стенокардией»</a:t>
            </a:r>
          </a:p>
          <a:p>
            <a:r>
              <a:rPr lang="ru-RU" sz="1200" b="0" i="0" kern="1200" dirty="0">
                <a:solidFill>
                  <a:schemeClr val="tx1"/>
                </a:solidFill>
                <a:effectLst/>
                <a:latin typeface="+mn-lt"/>
                <a:ea typeface="+mn-ea"/>
                <a:cs typeface="+mn-cs"/>
              </a:rPr>
              <a:t>Информационное письмо Министерства здравоохранения и социального развития РФ от 8 февраля 2011 г. «Перечень методов лечения, рекомендуемых </a:t>
            </a:r>
            <a:r>
              <a:rPr lang="ru-RU" sz="1200" b="0" i="0" kern="1200" dirty="0" err="1">
                <a:solidFill>
                  <a:schemeClr val="tx1"/>
                </a:solidFill>
                <a:effectLst/>
                <a:latin typeface="+mn-lt"/>
                <a:ea typeface="+mn-ea"/>
                <a:cs typeface="+mn-cs"/>
              </a:rPr>
              <a:t>Минздравсоцразвития</a:t>
            </a:r>
            <a:r>
              <a:rPr lang="ru-RU" sz="1200" b="0" i="0" kern="1200" dirty="0">
                <a:solidFill>
                  <a:schemeClr val="tx1"/>
                </a:solidFill>
                <a:effectLst/>
                <a:latin typeface="+mn-lt"/>
                <a:ea typeface="+mn-ea"/>
                <a:cs typeface="+mn-cs"/>
              </a:rPr>
              <a:t> России при выполнении государственного задания на оказание высокотехнологичной медицинской помощи в 2011 году»</a:t>
            </a:r>
          </a:p>
          <a:p>
            <a:r>
              <a:rPr lang="ru-RU" sz="1200" b="0" i="0" kern="1200" dirty="0">
                <a:solidFill>
                  <a:schemeClr val="tx1"/>
                </a:solidFill>
                <a:effectLst/>
                <a:latin typeface="+mn-lt"/>
                <a:ea typeface="+mn-ea"/>
                <a:cs typeface="+mn-cs"/>
              </a:rPr>
              <a:t>Национальный стандарт РФ ГОСТ Р 53348-2009 «Социальное обслуживание населения. Контроль качества социальных услуг инвалидам» (утв. приказом Федерального агентства по техническому регулированию и метрологии от 27 мая 2009 г. N 178-ст)</a:t>
            </a:r>
          </a:p>
          <a:p>
            <a:r>
              <a:rPr lang="ru-RU" sz="1200" b="0" i="0" kern="1200" dirty="0">
                <a:solidFill>
                  <a:schemeClr val="tx1"/>
                </a:solidFill>
                <a:effectLst/>
                <a:latin typeface="+mn-lt"/>
                <a:ea typeface="+mn-ea"/>
                <a:cs typeface="+mn-cs"/>
              </a:rPr>
              <a:t>Национальный стандарт Российской Федерации ГОСТ Р 53059-2008 «Социальное обслуживание населения. Социальные услуги инвалидам» (утв. и введен в действие приказом Федерального агентства по техническому регулированию и метрологии от 17 декабря 2008 г. N 436-ст)</a:t>
            </a:r>
          </a:p>
          <a:p>
            <a:r>
              <a:rPr lang="ru-RU" sz="1200" b="0" i="0" kern="1200" dirty="0">
                <a:solidFill>
                  <a:schemeClr val="tx1"/>
                </a:solidFill>
                <a:effectLst/>
                <a:latin typeface="+mn-lt"/>
                <a:ea typeface="+mn-ea"/>
                <a:cs typeface="+mn-cs"/>
              </a:rPr>
              <a:t>Национальный стандарт Российской Федерации ГОСТ Р 52882-2007 «Социальное обслуживание населения. Специальное техническое оснащение учреждений социального обслуживания» (утв. приказом Федерального агентства по техническому регулированию и метрологии от 27 декабря 2007 г. N 560-ст)</a:t>
            </a:r>
          </a:p>
          <a:p>
            <a:r>
              <a:rPr lang="ru-RU" sz="1200" b="0" i="0" kern="1200" dirty="0">
                <a:solidFill>
                  <a:schemeClr val="tx1"/>
                </a:solidFill>
                <a:effectLst/>
                <a:latin typeface="+mn-lt"/>
                <a:ea typeface="+mn-ea"/>
                <a:cs typeface="+mn-cs"/>
              </a:rPr>
              <a:t>Национальный стандарт РФ ГОСТ Р 51079-2006 (ИСО 9999:2002) «Технические средства реабилитации людей с ограничениями жизнедеятельности. Классификация» (утв. приказом Федерального агентства по техническому регулированию и метрологии от 11 мая 2006 г. N 92-ст)</a:t>
            </a:r>
          </a:p>
          <a:p>
            <a:r>
              <a:rPr lang="ru-RU" sz="1200" b="0" i="0" kern="1200" dirty="0">
                <a:solidFill>
                  <a:schemeClr val="tx1"/>
                </a:solidFill>
                <a:effectLst/>
                <a:latin typeface="+mn-lt"/>
                <a:ea typeface="+mn-ea"/>
                <a:cs typeface="+mn-cs"/>
              </a:rPr>
              <a:t>Приказ Федерального агентства по образованию от 12 июля 2007 г. N 1244 «О реализации постановления Правительства Российской Федерации от 2 июня 2007 г. N 338»</a:t>
            </a:r>
          </a:p>
          <a:p>
            <a:r>
              <a:rPr lang="ru-RU" sz="1200" b="0" i="0" kern="1200" dirty="0">
                <a:solidFill>
                  <a:schemeClr val="tx1"/>
                </a:solidFill>
                <a:effectLst/>
                <a:latin typeface="+mn-lt"/>
                <a:ea typeface="+mn-ea"/>
                <a:cs typeface="+mn-cs"/>
              </a:rPr>
              <a:t>Приказ Министерства здравоохранения и социального развития РФ от 27 июня 2007 г. N 447 «Об утверждении стандарта медицинской помощи больным с болезнью Паркинсона (при оказании специализированной помощи)»</a:t>
            </a:r>
          </a:p>
          <a:p>
            <a:r>
              <a:rPr lang="ru-RU" sz="1200" b="0" i="0" kern="1200" dirty="0">
                <a:solidFill>
                  <a:schemeClr val="tx1"/>
                </a:solidFill>
                <a:effectLst/>
                <a:latin typeface="+mn-lt"/>
                <a:ea typeface="+mn-ea"/>
                <a:cs typeface="+mn-cs"/>
              </a:rPr>
              <a:t>Приказ Министерства здравоохранения и социального развития РФ от 20 апреля 2007 г. N 287 «Об утверждении стандарта медицинской помощи больным с сердечной недостаточностью»</a:t>
            </a:r>
          </a:p>
          <a:p>
            <a:r>
              <a:rPr lang="ru-RU" sz="1200" b="0" i="0" kern="1200" dirty="0">
                <a:solidFill>
                  <a:schemeClr val="tx1"/>
                </a:solidFill>
                <a:effectLst/>
                <a:latin typeface="+mn-lt"/>
                <a:ea typeface="+mn-ea"/>
                <a:cs typeface="+mn-cs"/>
              </a:rPr>
              <a:t>Приказ Федерального агентства по образованию от 2 ноября 2006 г. N 1262 «О реализации постановления правительства Российской Федерации от 3 октября 2006 г. N 597»</a:t>
            </a:r>
          </a:p>
          <a:p>
            <a:r>
              <a:rPr lang="ru-RU" sz="1200" b="0" i="0" kern="1200" dirty="0">
                <a:solidFill>
                  <a:schemeClr val="tx1"/>
                </a:solidFill>
                <a:effectLst/>
                <a:latin typeface="+mn-lt"/>
                <a:ea typeface="+mn-ea"/>
                <a:cs typeface="+mn-cs"/>
              </a:rPr>
              <a:t>Приказ Минздрава РФ от 18 октября 1999 г. N 378 «Об организации работы учреждений медицинской и социальной реабилитации подростков и взрослых с последствиями детского церебрального паралича»</a:t>
            </a:r>
          </a:p>
          <a:p>
            <a:r>
              <a:rPr lang="ru-RU" sz="1200" b="0" i="0" kern="1200" dirty="0">
                <a:solidFill>
                  <a:schemeClr val="tx1"/>
                </a:solidFill>
                <a:effectLst/>
                <a:latin typeface="+mn-lt"/>
                <a:ea typeface="+mn-ea"/>
                <a:cs typeface="+mn-cs"/>
              </a:rPr>
              <a:t>Письмо Министерства образования и науки РФ от 10 февраля 2015 г. N ВК-268/07 «О совершенствовании деятельности центров психолого-педагогической, медицинской и социальной помощи»</a:t>
            </a:r>
          </a:p>
          <a:p>
            <a:r>
              <a:rPr lang="ru-RU" sz="1200" b="0" i="0" kern="1200" dirty="0">
                <a:solidFill>
                  <a:schemeClr val="tx1"/>
                </a:solidFill>
                <a:effectLst/>
                <a:latin typeface="+mn-lt"/>
                <a:ea typeface="+mn-ea"/>
                <a:cs typeface="+mn-cs"/>
              </a:rPr>
              <a:t>Национальный стандарт Российской Федерации ГОСТ Р 53349-2009 «Социальное обслуживание населения. Реабилитационные услуги гражданам пожилого возраста. Основные виды» (утв. приказом Федерального агентства по техническому регулированию и метрологии от 27 мая 2009 г. N 179-ст)</a:t>
            </a:r>
          </a:p>
          <a:p>
            <a:r>
              <a:rPr lang="ru-RU" sz="1200" b="0" i="0" kern="1200" dirty="0">
                <a:solidFill>
                  <a:schemeClr val="tx1"/>
                </a:solidFill>
                <a:effectLst/>
                <a:latin typeface="+mn-lt"/>
                <a:ea typeface="+mn-ea"/>
                <a:cs typeface="+mn-cs"/>
              </a:rPr>
              <a:t>Свод правил по проектированию и строительству СП 35-116-2006 «Реабилитационные центры для детей и подростков с ограниченными возможностями» (одобрен Департаментом строительства и жилищно-коммунального хозяйства Министерства регионального развития РФ 12 апреля 2006 г. N 2621-РМ/07)</a:t>
            </a:r>
          </a:p>
          <a:p>
            <a:r>
              <a:rPr lang="ru-RU" sz="1200" b="0" i="0" kern="1200" dirty="0">
                <a:solidFill>
                  <a:schemeClr val="tx1"/>
                </a:solidFill>
                <a:effectLst/>
                <a:latin typeface="+mn-lt"/>
                <a:ea typeface="+mn-ea"/>
                <a:cs typeface="+mn-cs"/>
              </a:rPr>
              <a:t>Приказ Министерства здравоохранения РФ от 30 апреля 2013 г. N 281 «Об утверждении научных платформ медицинской науки»</a:t>
            </a:r>
          </a:p>
          <a:p>
            <a:r>
              <a:rPr lang="ru-RU" sz="1200" b="0" i="0" kern="1200" dirty="0">
                <a:solidFill>
                  <a:schemeClr val="tx1"/>
                </a:solidFill>
                <a:effectLst/>
                <a:latin typeface="+mn-lt"/>
                <a:ea typeface="+mn-ea"/>
                <a:cs typeface="+mn-cs"/>
              </a:rPr>
              <a:t>Постановление Правительства РФ от 31 декабря 2004 г. N 899 «О порядке медицинского обеспечения и санаторно-курортного лечения граждан, занятых на работах с химическим оружием» (с изменениями и дополнениями)</a:t>
            </a:r>
          </a:p>
          <a:p>
            <a:r>
              <a:rPr lang="ru-RU" sz="1200" b="0" i="0" kern="1200" dirty="0">
                <a:solidFill>
                  <a:schemeClr val="tx1"/>
                </a:solidFill>
                <a:effectLst/>
                <a:latin typeface="+mn-lt"/>
                <a:ea typeface="+mn-ea"/>
                <a:cs typeface="+mn-cs"/>
              </a:rPr>
              <a:t>«ГОСТ Р 53872-2010. Национальный стандарт Российской Федерации. Реабилитация инвалидов. Услуги по психологической реабилитации инвалидов» (утв. и введен в действие Приказом </a:t>
            </a:r>
            <a:r>
              <a:rPr lang="ru-RU" sz="1200" b="0" i="0" kern="1200" dirty="0" err="1">
                <a:solidFill>
                  <a:schemeClr val="tx1"/>
                </a:solidFill>
                <a:effectLst/>
                <a:latin typeface="+mn-lt"/>
                <a:ea typeface="+mn-ea"/>
                <a:cs typeface="+mn-cs"/>
              </a:rPr>
              <a:t>Росстандарта</a:t>
            </a:r>
            <a:r>
              <a:rPr lang="ru-RU" sz="1200" b="0" i="0" kern="1200" dirty="0">
                <a:solidFill>
                  <a:schemeClr val="tx1"/>
                </a:solidFill>
                <a:effectLst/>
                <a:latin typeface="+mn-lt"/>
                <a:ea typeface="+mn-ea"/>
                <a:cs typeface="+mn-cs"/>
              </a:rPr>
              <a:t> от 17.09.2010 N 252-ст)5. Виды и содержание услуг по психологической реабилитации инвалидов</a:t>
            </a:r>
          </a:p>
          <a:p>
            <a:r>
              <a:rPr lang="ru-RU" sz="1200" b="0" i="0" kern="1200" dirty="0">
                <a:solidFill>
                  <a:schemeClr val="tx1"/>
                </a:solidFill>
                <a:effectLst/>
                <a:latin typeface="+mn-lt"/>
                <a:ea typeface="+mn-ea"/>
                <a:cs typeface="+mn-cs"/>
              </a:rPr>
              <a:t>«ГОСТ Р 54736-2011. Национальный стандарт Российской Федерации. Реабилитация инвалидов. Специальное техническое оснащение учреждений реабилитации инвалидов» (утв. и введен в действие Приказом </a:t>
            </a:r>
            <a:r>
              <a:rPr lang="ru-RU" sz="1200" b="0" i="0" kern="1200" dirty="0" err="1">
                <a:solidFill>
                  <a:schemeClr val="tx1"/>
                </a:solidFill>
                <a:effectLst/>
                <a:latin typeface="+mn-lt"/>
                <a:ea typeface="+mn-ea"/>
                <a:cs typeface="+mn-cs"/>
              </a:rPr>
              <a:t>Росстандарта</a:t>
            </a:r>
            <a:r>
              <a:rPr lang="ru-RU" sz="1200" b="0" i="0" kern="1200" dirty="0">
                <a:solidFill>
                  <a:schemeClr val="tx1"/>
                </a:solidFill>
                <a:effectLst/>
                <a:latin typeface="+mn-lt"/>
                <a:ea typeface="+mn-ea"/>
                <a:cs typeface="+mn-cs"/>
              </a:rPr>
              <a:t> от 13.12.2011 N 909-ст)  4.2. Состав средств коллективного пользования, применяемых персоналом при предоставлении услуг по реабилитации инвалидов</a:t>
            </a:r>
          </a:p>
          <a:p>
            <a:r>
              <a:rPr lang="ru-RU" sz="1200" b="0" i="0" kern="1200" dirty="0">
                <a:solidFill>
                  <a:schemeClr val="tx1"/>
                </a:solidFill>
                <a:effectLst/>
                <a:latin typeface="+mn-lt"/>
                <a:ea typeface="+mn-ea"/>
                <a:cs typeface="+mn-cs"/>
              </a:rPr>
              <a:t>Письмо </a:t>
            </a:r>
            <a:r>
              <a:rPr lang="ru-RU" sz="1200" b="0" i="0" kern="1200" dirty="0" err="1">
                <a:solidFill>
                  <a:schemeClr val="tx1"/>
                </a:solidFill>
                <a:effectLst/>
                <a:latin typeface="+mn-lt"/>
                <a:ea typeface="+mn-ea"/>
                <a:cs typeface="+mn-cs"/>
              </a:rPr>
              <a:t>Минобрнауки</a:t>
            </a:r>
            <a:r>
              <a:rPr lang="ru-RU" sz="1200" b="0" i="0" kern="1200" dirty="0">
                <a:solidFill>
                  <a:schemeClr val="tx1"/>
                </a:solidFill>
                <a:effectLst/>
                <a:latin typeface="+mn-lt"/>
                <a:ea typeface="+mn-ea"/>
                <a:cs typeface="+mn-cs"/>
              </a:rPr>
              <a:t> России от 10.02.2015 N ВК-268/07 «О совершенствовании деятельности центров психолого-педагогической, медицинской и социальной помощи» (вместе с «Рекомендациями Министерства образования и науки РФ органам государственной власти субъектов Российской Федерации в сфере образования по совершенствованию деятельности центров психолого-педагогической, медицинской и социальной помощи»)Требования к результату усвоения программы.</a:t>
            </a:r>
          </a:p>
          <a:p>
            <a:r>
              <a:rPr lang="ru-RU" sz="1200" b="0" i="0" kern="1200" dirty="0">
                <a:solidFill>
                  <a:schemeClr val="tx1"/>
                </a:solidFill>
                <a:effectLst/>
                <a:latin typeface="+mn-lt"/>
                <a:ea typeface="+mn-ea"/>
                <a:cs typeface="+mn-cs"/>
              </a:rPr>
              <a:t>Проект Приказа Минтруда России «Об утверждении правил организации деятельности организаций социального обслуживания, их структурных подразделений, которые включают в себя рекомендуемые нормативы штатной численности, перечень необходимого оборудования для оснащения указанных организаций, их структурных подразделений» (по состоянию на 27.10.2014) (подготовлен Минтрудом России) (Приказ подписан Минтрудом России 24.11.2014 N 940н) Кабинет биологической обратной связи</a:t>
            </a:r>
          </a:p>
          <a:p>
            <a:r>
              <a:rPr lang="ru-RU" sz="1200" b="0" i="0" kern="1200" dirty="0">
                <a:solidFill>
                  <a:schemeClr val="tx1"/>
                </a:solidFill>
                <a:effectLst/>
                <a:latin typeface="+mn-lt"/>
                <a:ea typeface="+mn-ea"/>
                <a:cs typeface="+mn-cs"/>
              </a:rPr>
              <a:t>Проект Приказа Минздрава России «Об утверждении порядка организации санаторно-курортного лечения» (по состоянию на 06.04.2015) (подготовлен Минздравом России) Приложение N 1. Правила организации деятельности санатория и санатория для детей, в том числе для детей с родителями (за исключением санаториев для лечения туберкулезных больных)</a:t>
            </a:r>
          </a:p>
          <a:p>
            <a:endParaRPr lang="ru-RU" dirty="0"/>
          </a:p>
        </p:txBody>
      </p:sp>
      <p:sp>
        <p:nvSpPr>
          <p:cNvPr id="4" name="Номер слайда 3"/>
          <p:cNvSpPr>
            <a:spLocks noGrp="1"/>
          </p:cNvSpPr>
          <p:nvPr>
            <p:ph type="sldNum" sz="quarter" idx="10"/>
          </p:nvPr>
        </p:nvSpPr>
        <p:spPr/>
        <p:txBody>
          <a:bodyPr/>
          <a:lstStyle/>
          <a:p>
            <a:fld id="{E23A84C4-99BE-4030-BD48-78903171FD16}" type="slidenum">
              <a:rPr lang="ru-RU" smtClean="0"/>
              <a:t>22</a:t>
            </a:fld>
            <a:endParaRPr lang="ru-RU"/>
          </a:p>
        </p:txBody>
      </p:sp>
    </p:spTree>
    <p:extLst>
      <p:ext uri="{BB962C8B-B14F-4D97-AF65-F5344CB8AC3E}">
        <p14:creationId xmlns:p14="http://schemas.microsoft.com/office/powerpoint/2010/main" val="26100690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dirty="0">
                <a:solidFill>
                  <a:srgbClr val="666666"/>
                </a:solidFill>
                <a:latin typeface="Roboto"/>
              </a:rPr>
              <a:t>Идеология представленного решения заключается в создании или оснащении кабинета на базе современных инновационных технологий с применением оборудования и программ с биологической обратной связью (БОС), способных на ранних этапах возникновения нарушения решить следующие задачи:</a:t>
            </a:r>
          </a:p>
          <a:p>
            <a:endParaRPr lang="ru-RU" dirty="0"/>
          </a:p>
        </p:txBody>
      </p:sp>
      <p:sp>
        <p:nvSpPr>
          <p:cNvPr id="4" name="Номер слайда 3"/>
          <p:cNvSpPr>
            <a:spLocks noGrp="1"/>
          </p:cNvSpPr>
          <p:nvPr>
            <p:ph type="sldNum" sz="quarter" idx="10"/>
          </p:nvPr>
        </p:nvSpPr>
        <p:spPr/>
        <p:txBody>
          <a:bodyPr/>
          <a:lstStyle/>
          <a:p>
            <a:fld id="{E23A84C4-99BE-4030-BD48-78903171FD16}" type="slidenum">
              <a:rPr lang="ru-RU" smtClean="0"/>
              <a:t>23</a:t>
            </a:fld>
            <a:endParaRPr lang="ru-RU"/>
          </a:p>
        </p:txBody>
      </p:sp>
    </p:spTree>
    <p:extLst>
      <p:ext uri="{BB962C8B-B14F-4D97-AF65-F5344CB8AC3E}">
        <p14:creationId xmlns:p14="http://schemas.microsoft.com/office/powerpoint/2010/main" val="12766421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Крыса, у которой разрушено вентромедиальное ядро гипоталамуса, заставляет ее жадно есть, пока она не наберет во много раз больше своего нормального веса. Обратите внимание, указатель навесах не указывает, что крыса весит 80 грамм, а скорее 1080 грамм.</a:t>
            </a:r>
          </a:p>
        </p:txBody>
      </p:sp>
      <p:sp>
        <p:nvSpPr>
          <p:cNvPr id="4" name="Номер слайда 3"/>
          <p:cNvSpPr>
            <a:spLocks noGrp="1"/>
          </p:cNvSpPr>
          <p:nvPr>
            <p:ph type="sldNum" sz="quarter" idx="5"/>
          </p:nvPr>
        </p:nvSpPr>
        <p:spPr/>
        <p:txBody>
          <a:bodyPr/>
          <a:lstStyle/>
          <a:p>
            <a:fld id="{259D6A12-CD0C-4507-B3F5-B94914B03BA6}" type="slidenum">
              <a:rPr lang="ru-RU" smtClean="0"/>
              <a:t>5</a:t>
            </a:fld>
            <a:endParaRPr lang="ru-RU"/>
          </a:p>
        </p:txBody>
      </p:sp>
    </p:spTree>
    <p:extLst>
      <p:ext uri="{BB962C8B-B14F-4D97-AF65-F5344CB8AC3E}">
        <p14:creationId xmlns:p14="http://schemas.microsoft.com/office/powerpoint/2010/main" val="3704444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76ABF6D3-45DA-4CCD-9F87-1056D9136193}" type="slidenum">
              <a:rPr lang="ru-RU" smtClean="0"/>
              <a:t>8</a:t>
            </a:fld>
            <a:endParaRPr lang="ru-RU"/>
          </a:p>
        </p:txBody>
      </p:sp>
    </p:spTree>
    <p:extLst>
      <p:ext uri="{BB962C8B-B14F-4D97-AF65-F5344CB8AC3E}">
        <p14:creationId xmlns:p14="http://schemas.microsoft.com/office/powerpoint/2010/main" val="11594701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b="0" i="0" dirty="0">
                <a:solidFill>
                  <a:srgbClr val="000000"/>
                </a:solidFill>
                <a:effectLst/>
                <a:latin typeface="REG"/>
              </a:rPr>
              <a:t>На протяжении длительного периода времени (1950-е 1980-е годы) на кафедре физиологии Государственного дважды орденоносного института физической культуры им. П. Ф. Лесгафта (ГДОИФК, позже Академия, а ныне Университет) существовал широкий комплекс лабораторий по исследованию различных функций организма спортсменов, руководимых ведущими физиологами спорта. Это были возникшие в разное время лаборатория физиологии сердечно-сосудистой системы, руководимая профессором Верой Васильевной Васильевой; лаборатория физиологии дыхания с профессором Александром Борисовичем </a:t>
            </a:r>
            <a:r>
              <a:rPr lang="ru-RU" b="0" i="0" dirty="0" err="1">
                <a:solidFill>
                  <a:srgbClr val="000000"/>
                </a:solidFill>
                <a:effectLst/>
                <a:latin typeface="REG"/>
              </a:rPr>
              <a:t>Гандельсманом</a:t>
            </a:r>
            <a:r>
              <a:rPr lang="ru-RU" b="0" i="0" dirty="0">
                <a:solidFill>
                  <a:srgbClr val="000000"/>
                </a:solidFill>
                <a:effectLst/>
                <a:latin typeface="REG"/>
              </a:rPr>
              <a:t> во главе; лаборатория эмоциональных состояний профессора Семена Абрамовича Разумова; </a:t>
            </a:r>
            <a:r>
              <a:rPr lang="ru-RU" b="0" i="0" dirty="0" err="1">
                <a:solidFill>
                  <a:srgbClr val="000000"/>
                </a:solidFill>
                <a:effectLst/>
                <a:latin typeface="REG"/>
              </a:rPr>
              <a:t>электромиографическая</a:t>
            </a:r>
            <a:r>
              <a:rPr lang="ru-RU" b="0" i="0" dirty="0">
                <a:solidFill>
                  <a:srgbClr val="000000"/>
                </a:solidFill>
                <a:effectLst/>
                <a:latin typeface="REG"/>
              </a:rPr>
              <a:t> лаборатория, построенная профессором Юрием Захаровичем </a:t>
            </a:r>
            <a:r>
              <a:rPr lang="ru-RU" b="0" i="0" dirty="0" err="1">
                <a:solidFill>
                  <a:srgbClr val="000000"/>
                </a:solidFill>
                <a:effectLst/>
                <a:latin typeface="REG"/>
              </a:rPr>
              <a:t>Захарьянцем</a:t>
            </a:r>
            <a:r>
              <a:rPr lang="ru-RU" b="0" i="0" dirty="0">
                <a:solidFill>
                  <a:srgbClr val="000000"/>
                </a:solidFill>
                <a:effectLst/>
                <a:latin typeface="REG"/>
              </a:rPr>
              <a:t>, и электроэнцефалографическая лаборатория, созданная профессором Еленой Борисовной Сологуб (ЭЭГ-лаборатория). </a:t>
            </a:r>
            <a:endParaRPr lang="ru-RU" dirty="0"/>
          </a:p>
        </p:txBody>
      </p:sp>
      <p:sp>
        <p:nvSpPr>
          <p:cNvPr id="4" name="Номер слайда 3"/>
          <p:cNvSpPr>
            <a:spLocks noGrp="1"/>
          </p:cNvSpPr>
          <p:nvPr>
            <p:ph type="sldNum" sz="quarter" idx="5"/>
          </p:nvPr>
        </p:nvSpPr>
        <p:spPr/>
        <p:txBody>
          <a:bodyPr/>
          <a:lstStyle/>
          <a:p>
            <a:fld id="{76ABF6D3-45DA-4CCD-9F87-1056D9136193}" type="slidenum">
              <a:rPr lang="ru-RU" smtClean="0"/>
              <a:t>10</a:t>
            </a:fld>
            <a:endParaRPr lang="ru-RU"/>
          </a:p>
        </p:txBody>
      </p:sp>
    </p:spTree>
    <p:extLst>
      <p:ext uri="{BB962C8B-B14F-4D97-AF65-F5344CB8AC3E}">
        <p14:creationId xmlns:p14="http://schemas.microsoft.com/office/powerpoint/2010/main" val="36134593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b="0" i="0" kern="1200" dirty="0">
                <a:solidFill>
                  <a:schemeClr val="tx1"/>
                </a:solidFill>
                <a:effectLst/>
                <a:latin typeface="+mn-lt"/>
                <a:ea typeface="+mn-ea"/>
                <a:cs typeface="+mn-cs"/>
              </a:rPr>
              <a:t>Однако реальное применение технологии аудио-визуальной стимуляции</a:t>
            </a:r>
            <a:r>
              <a:rPr lang="en-US" sz="1200" b="0" i="0" kern="1200" dirty="0">
                <a:solidFill>
                  <a:schemeClr val="tx1"/>
                </a:solidFill>
                <a:effectLst/>
                <a:latin typeface="+mn-lt"/>
                <a:ea typeface="+mn-ea"/>
                <a:cs typeface="+mn-cs"/>
              </a:rPr>
              <a:t> </a:t>
            </a:r>
            <a:r>
              <a:rPr lang="ru-RU" sz="1200" b="0" i="0" kern="1200" dirty="0">
                <a:solidFill>
                  <a:schemeClr val="tx1"/>
                </a:solidFill>
                <a:effectLst/>
                <a:latin typeface="+mn-lt"/>
                <a:ea typeface="+mn-ea"/>
                <a:cs typeface="+mn-cs"/>
              </a:rPr>
              <a:t> и </a:t>
            </a:r>
            <a:r>
              <a:rPr lang="ru-RU" sz="1200" b="0" i="0" kern="1200" dirty="0" err="1">
                <a:solidFill>
                  <a:schemeClr val="tx1"/>
                </a:solidFill>
                <a:effectLst/>
                <a:latin typeface="+mn-lt"/>
                <a:ea typeface="+mn-ea"/>
                <a:cs typeface="+mn-cs"/>
              </a:rPr>
              <a:t>нейробиоуправления</a:t>
            </a:r>
            <a:r>
              <a:rPr lang="ru-RU" sz="1200" b="0" i="0" kern="1200" dirty="0">
                <a:solidFill>
                  <a:schemeClr val="tx1"/>
                </a:solidFill>
                <a:effectLst/>
                <a:latin typeface="+mn-lt"/>
                <a:ea typeface="+mn-ea"/>
                <a:cs typeface="+mn-cs"/>
              </a:rPr>
              <a:t> стало возможным после создания энцефалографа, и открытия англичанином Греем Уолтером в 1940 году эффекта реакции следования. </a:t>
            </a:r>
            <a:r>
              <a:rPr lang="ru-RU" dirty="0"/>
              <a:t/>
            </a:r>
            <a:br>
              <a:rPr lang="ru-RU" dirty="0"/>
            </a:br>
            <a:r>
              <a:rPr lang="ru-RU" dirty="0"/>
              <a:t/>
            </a:r>
            <a:br>
              <a:rPr lang="ru-RU" dirty="0"/>
            </a:br>
            <a:r>
              <a:rPr lang="ru-RU" sz="1200" b="0" i="0" kern="1200" dirty="0">
                <a:solidFill>
                  <a:schemeClr val="tx1"/>
                </a:solidFill>
                <a:effectLst/>
                <a:latin typeface="+mn-lt"/>
                <a:ea typeface="+mn-ea"/>
                <a:cs typeface="+mn-cs"/>
              </a:rPr>
              <a:t>   </a:t>
            </a:r>
            <a:r>
              <a:rPr lang="ru-RU" dirty="0"/>
              <a:t/>
            </a:r>
            <a:br>
              <a:rPr lang="ru-RU" dirty="0"/>
            </a:br>
            <a:r>
              <a:rPr lang="ru-RU" dirty="0"/>
              <a:t/>
            </a:r>
            <a:br>
              <a:rPr lang="ru-RU" dirty="0"/>
            </a:br>
            <a:r>
              <a:rPr lang="ru-RU" sz="1200" b="0" i="0" kern="1200" dirty="0">
                <a:solidFill>
                  <a:schemeClr val="tx1"/>
                </a:solidFill>
                <a:effectLst/>
                <a:latin typeface="+mn-lt"/>
                <a:ea typeface="+mn-ea"/>
                <a:cs typeface="+mn-cs"/>
              </a:rPr>
              <a:t>  Он обнаружил, что при наблюдении мелькающего света электрическая активность мозга начинает синхронизироваться с ним и повторяет частоту сигнала стимуляции. </a:t>
            </a:r>
            <a:endParaRPr lang="ru-RU" dirty="0"/>
          </a:p>
        </p:txBody>
      </p:sp>
      <p:sp>
        <p:nvSpPr>
          <p:cNvPr id="4" name="Номер слайда 3"/>
          <p:cNvSpPr>
            <a:spLocks noGrp="1"/>
          </p:cNvSpPr>
          <p:nvPr>
            <p:ph type="sldNum" sz="quarter" idx="5"/>
          </p:nvPr>
        </p:nvSpPr>
        <p:spPr/>
        <p:txBody>
          <a:bodyPr/>
          <a:lstStyle/>
          <a:p>
            <a:fld id="{F91E9DF8-A919-4FAD-8B0F-5EF32F774F55}" type="slidenum">
              <a:rPr lang="ru-RU" smtClean="0"/>
              <a:t>11</a:t>
            </a:fld>
            <a:endParaRPr lang="ru-RU"/>
          </a:p>
        </p:txBody>
      </p:sp>
    </p:spTree>
    <p:extLst>
      <p:ext uri="{BB962C8B-B14F-4D97-AF65-F5344CB8AC3E}">
        <p14:creationId xmlns:p14="http://schemas.microsoft.com/office/powerpoint/2010/main" val="1757564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6762781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259D6A12-CD0C-4507-B3F5-B94914B03BA6}" type="slidenum">
              <a:rPr lang="ru-RU" smtClean="0"/>
              <a:t>13</a:t>
            </a:fld>
            <a:endParaRPr lang="ru-RU"/>
          </a:p>
        </p:txBody>
      </p:sp>
    </p:spTree>
    <p:extLst>
      <p:ext uri="{BB962C8B-B14F-4D97-AF65-F5344CB8AC3E}">
        <p14:creationId xmlns:p14="http://schemas.microsoft.com/office/powerpoint/2010/main" val="26450807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C09C1966-C96A-4C19-86C7-6291F1D44D5F}" type="slidenum">
              <a:rPr lang="ru-RU" smtClean="0"/>
              <a:t>14</a:t>
            </a:fld>
            <a:endParaRPr lang="ru-RU"/>
          </a:p>
        </p:txBody>
      </p:sp>
    </p:spTree>
    <p:extLst>
      <p:ext uri="{BB962C8B-B14F-4D97-AF65-F5344CB8AC3E}">
        <p14:creationId xmlns:p14="http://schemas.microsoft.com/office/powerpoint/2010/main" val="10822452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Нейропластичность — это свойство человеческого мозга, заключающееся в возможности изменяться под действием опыта, а также восстанавливать утраченные связи после повреждения или в качестве ответа на внешние воздействия. Это свойство описано сравнительно недавно. Ранее было общепринятым мнение, что структура головного мозга остается неизменной, после того, как формируется в детстве.</a:t>
            </a:r>
          </a:p>
          <a:p>
            <a:r>
              <a:rPr lang="ru-RU" dirty="0"/>
              <a:t>Мозг состоит из взаимосвязанных нервных клеток (нейронов) и клеток </a:t>
            </a:r>
            <a:r>
              <a:rPr lang="ru-RU" dirty="0" err="1"/>
              <a:t>глии</a:t>
            </a:r>
            <a:r>
              <a:rPr lang="ru-RU" dirty="0"/>
              <a:t>. Процесс научения может происходить посредством изменения прочности связей между нейронами, возникновения или разрушения связей, а также процесса </a:t>
            </a:r>
            <a:r>
              <a:rPr lang="ru-RU" dirty="0" err="1"/>
              <a:t>нейрогенеза</a:t>
            </a:r>
            <a:r>
              <a:rPr lang="ru-RU" dirty="0"/>
              <a:t>. Нейропластичность относится к процессам возникновения/разрушения связей и </a:t>
            </a:r>
            <a:r>
              <a:rPr lang="ru-RU" dirty="0" err="1"/>
              <a:t>нейрогенезу</a:t>
            </a:r>
            <a:r>
              <a:rPr lang="ru-RU" dirty="0"/>
              <a:t>.</a:t>
            </a:r>
          </a:p>
          <a:p>
            <a:r>
              <a:rPr lang="ru-RU" dirty="0"/>
              <a:t>В течение ХХ века было общепринятым мнение, что структура ствола мозга и </a:t>
            </a:r>
            <a:r>
              <a:rPr lang="ru-RU" dirty="0" err="1"/>
              <a:t>неокортекса</a:t>
            </a:r>
            <a:r>
              <a:rPr lang="ru-RU" dirty="0"/>
              <a:t> остается неизменной после завершения формирования в детстве. Это означало, что процессы научения там могут идти только посредством изменения прочности связей, в то время как области, ответственные за процессы памяти (</a:t>
            </a:r>
            <a:r>
              <a:rPr lang="ru-RU" dirty="0" err="1"/>
              <a:t>гиппокамп</a:t>
            </a:r>
            <a:r>
              <a:rPr lang="ru-RU" dirty="0"/>
              <a:t> и зубчатая извилина) и сохраняющие способность к </a:t>
            </a:r>
            <a:r>
              <a:rPr lang="ru-RU" dirty="0" err="1"/>
              <a:t>нейрогенезу</a:t>
            </a:r>
            <a:r>
              <a:rPr lang="ru-RU" dirty="0"/>
              <a:t> на протяжении всей жизни, являются высоко пластичными. Это мнение меняется под действием результатов новых исследований, утверждающих, что мозг сохраняет свою пластичность даже после периода детства.</a:t>
            </a:r>
          </a:p>
          <a:p>
            <a:r>
              <a:rPr lang="ru-RU" dirty="0"/>
              <a:t>Нейропластичность, может проявляться на разных уровнях, начиная с клеточных изменений мозга, вплоть до крупномасштабных изменений с переназначением ролей в коре головного мозга, как ответная реакция на повреждение конкретных отделов. Роль </a:t>
            </a:r>
            <a:r>
              <a:rPr lang="ru-RU" dirty="0" err="1"/>
              <a:t>нейропластичности</a:t>
            </a:r>
            <a:r>
              <a:rPr lang="ru-RU" dirty="0"/>
              <a:t> широко признается современной медициной, а также как явление используется в развитии памяти, обучении, и восстановлении поврежденного мозга.</a:t>
            </a:r>
          </a:p>
        </p:txBody>
      </p:sp>
      <p:sp>
        <p:nvSpPr>
          <p:cNvPr id="4" name="Номер слайда 3"/>
          <p:cNvSpPr>
            <a:spLocks noGrp="1"/>
          </p:cNvSpPr>
          <p:nvPr>
            <p:ph type="sldNum" sz="quarter" idx="10"/>
          </p:nvPr>
        </p:nvSpPr>
        <p:spPr/>
        <p:txBody>
          <a:bodyPr/>
          <a:lstStyle/>
          <a:p>
            <a:fld id="{E23A84C4-99BE-4030-BD48-78903171FD16}" type="slidenum">
              <a:rPr lang="ru-RU" smtClean="0"/>
              <a:t>16</a:t>
            </a:fld>
            <a:endParaRPr lang="ru-RU"/>
          </a:p>
        </p:txBody>
      </p:sp>
    </p:spTree>
    <p:extLst>
      <p:ext uri="{BB962C8B-B14F-4D97-AF65-F5344CB8AC3E}">
        <p14:creationId xmlns:p14="http://schemas.microsoft.com/office/powerpoint/2010/main" val="23349989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DAB2F4D-21EE-42EA-9C36-79349616A169}"/>
              </a:ext>
            </a:extLst>
          </p:cNvPr>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a:extLst>
              <a:ext uri="{FF2B5EF4-FFF2-40B4-BE49-F238E27FC236}">
                <a16:creationId xmlns:a16="http://schemas.microsoft.com/office/drawing/2014/main" id="{CF8FA96C-CF84-4B5D-83DD-3E598EE1A71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a:extLst>
              <a:ext uri="{FF2B5EF4-FFF2-40B4-BE49-F238E27FC236}">
                <a16:creationId xmlns:a16="http://schemas.microsoft.com/office/drawing/2014/main" id="{F6D07B79-9667-4DCF-8C73-6D7BBD3FDB8A}"/>
              </a:ext>
            </a:extLst>
          </p:cNvPr>
          <p:cNvSpPr>
            <a:spLocks noGrp="1"/>
          </p:cNvSpPr>
          <p:nvPr>
            <p:ph type="dt" sz="half" idx="10"/>
          </p:nvPr>
        </p:nvSpPr>
        <p:spPr/>
        <p:txBody>
          <a:bodyPr/>
          <a:lstStyle/>
          <a:p>
            <a:fld id="{EF21C2EF-5876-4B45-9C27-F71928EC49C9}" type="datetimeFigureOut">
              <a:rPr lang="ru-RU" smtClean="0"/>
              <a:t>06.11.2025</a:t>
            </a:fld>
            <a:endParaRPr lang="ru-RU"/>
          </a:p>
        </p:txBody>
      </p:sp>
      <p:sp>
        <p:nvSpPr>
          <p:cNvPr id="5" name="Нижний колонтитул 4">
            <a:extLst>
              <a:ext uri="{FF2B5EF4-FFF2-40B4-BE49-F238E27FC236}">
                <a16:creationId xmlns:a16="http://schemas.microsoft.com/office/drawing/2014/main" id="{79CE08FB-6F1B-4E60-931E-5698473DDFC7}"/>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C80586C5-F5C9-4ACC-AAF4-21F96C7C7480}"/>
              </a:ext>
            </a:extLst>
          </p:cNvPr>
          <p:cNvSpPr>
            <a:spLocks noGrp="1"/>
          </p:cNvSpPr>
          <p:nvPr>
            <p:ph type="sldNum" sz="quarter" idx="12"/>
          </p:nvPr>
        </p:nvSpPr>
        <p:spPr/>
        <p:txBody>
          <a:bodyPr/>
          <a:lstStyle/>
          <a:p>
            <a:fld id="{22E00B68-C3A6-433A-9CBE-4FBD2C6C2F98}" type="slidenum">
              <a:rPr lang="ru-RU" smtClean="0"/>
              <a:t>‹#›</a:t>
            </a:fld>
            <a:endParaRPr lang="ru-RU"/>
          </a:p>
        </p:txBody>
      </p:sp>
    </p:spTree>
    <p:extLst>
      <p:ext uri="{BB962C8B-B14F-4D97-AF65-F5344CB8AC3E}">
        <p14:creationId xmlns:p14="http://schemas.microsoft.com/office/powerpoint/2010/main" val="29191502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932A55C-C9BC-4523-8F30-A42B536A5665}"/>
              </a:ext>
            </a:extLst>
          </p:cNvPr>
          <p:cNvSpPr>
            <a:spLocks noGrp="1"/>
          </p:cNvSpPr>
          <p:nvPr>
            <p:ph type="title"/>
          </p:nvPr>
        </p:nvSpPr>
        <p:spPr/>
        <p:txBody>
          <a:bodyPr/>
          <a:lstStyle/>
          <a:p>
            <a:r>
              <a:rPr lang="ru-RU"/>
              <a:t>Образец заголовка</a:t>
            </a:r>
          </a:p>
        </p:txBody>
      </p:sp>
      <p:sp>
        <p:nvSpPr>
          <p:cNvPr id="3" name="Вертикальный текст 2">
            <a:extLst>
              <a:ext uri="{FF2B5EF4-FFF2-40B4-BE49-F238E27FC236}">
                <a16:creationId xmlns:a16="http://schemas.microsoft.com/office/drawing/2014/main" id="{B7F4B0A6-9408-49DC-9F2C-34C2CBA1194D}"/>
              </a:ext>
            </a:extLst>
          </p:cNvPr>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558951CC-2018-4BB6-B51A-5D0E8077F7A3}"/>
              </a:ext>
            </a:extLst>
          </p:cNvPr>
          <p:cNvSpPr>
            <a:spLocks noGrp="1"/>
          </p:cNvSpPr>
          <p:nvPr>
            <p:ph type="dt" sz="half" idx="10"/>
          </p:nvPr>
        </p:nvSpPr>
        <p:spPr/>
        <p:txBody>
          <a:bodyPr/>
          <a:lstStyle/>
          <a:p>
            <a:fld id="{EF21C2EF-5876-4B45-9C27-F71928EC49C9}" type="datetimeFigureOut">
              <a:rPr lang="ru-RU" smtClean="0"/>
              <a:t>06.11.2025</a:t>
            </a:fld>
            <a:endParaRPr lang="ru-RU"/>
          </a:p>
        </p:txBody>
      </p:sp>
      <p:sp>
        <p:nvSpPr>
          <p:cNvPr id="5" name="Нижний колонтитул 4">
            <a:extLst>
              <a:ext uri="{FF2B5EF4-FFF2-40B4-BE49-F238E27FC236}">
                <a16:creationId xmlns:a16="http://schemas.microsoft.com/office/drawing/2014/main" id="{F14F1BCB-8509-41F5-9EED-2259B7C9456D}"/>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EA8FCE48-D6C1-4E03-819D-B3F5AF80BF6D}"/>
              </a:ext>
            </a:extLst>
          </p:cNvPr>
          <p:cNvSpPr>
            <a:spLocks noGrp="1"/>
          </p:cNvSpPr>
          <p:nvPr>
            <p:ph type="sldNum" sz="quarter" idx="12"/>
          </p:nvPr>
        </p:nvSpPr>
        <p:spPr/>
        <p:txBody>
          <a:bodyPr/>
          <a:lstStyle/>
          <a:p>
            <a:fld id="{22E00B68-C3A6-433A-9CBE-4FBD2C6C2F98}" type="slidenum">
              <a:rPr lang="ru-RU" smtClean="0"/>
              <a:t>‹#›</a:t>
            </a:fld>
            <a:endParaRPr lang="ru-RU"/>
          </a:p>
        </p:txBody>
      </p:sp>
    </p:spTree>
    <p:extLst>
      <p:ext uri="{BB962C8B-B14F-4D97-AF65-F5344CB8AC3E}">
        <p14:creationId xmlns:p14="http://schemas.microsoft.com/office/powerpoint/2010/main" val="25602733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a:ext uri="{FF2B5EF4-FFF2-40B4-BE49-F238E27FC236}">
                <a16:creationId xmlns:a16="http://schemas.microsoft.com/office/drawing/2014/main" id="{A3B2F1D7-11D8-4EF5-856B-DD44DCB64F0C}"/>
              </a:ext>
            </a:extLst>
          </p:cNvPr>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a:extLst>
              <a:ext uri="{FF2B5EF4-FFF2-40B4-BE49-F238E27FC236}">
                <a16:creationId xmlns:a16="http://schemas.microsoft.com/office/drawing/2014/main" id="{7939C33E-B5CB-4CB3-A60E-B72776EDEF85}"/>
              </a:ext>
            </a:extLst>
          </p:cNvPr>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408F3BF4-3710-46D8-9231-71284F805285}"/>
              </a:ext>
            </a:extLst>
          </p:cNvPr>
          <p:cNvSpPr>
            <a:spLocks noGrp="1"/>
          </p:cNvSpPr>
          <p:nvPr>
            <p:ph type="dt" sz="half" idx="10"/>
          </p:nvPr>
        </p:nvSpPr>
        <p:spPr/>
        <p:txBody>
          <a:bodyPr/>
          <a:lstStyle/>
          <a:p>
            <a:fld id="{EF21C2EF-5876-4B45-9C27-F71928EC49C9}" type="datetimeFigureOut">
              <a:rPr lang="ru-RU" smtClean="0"/>
              <a:t>06.11.2025</a:t>
            </a:fld>
            <a:endParaRPr lang="ru-RU"/>
          </a:p>
        </p:txBody>
      </p:sp>
      <p:sp>
        <p:nvSpPr>
          <p:cNvPr id="5" name="Нижний колонтитул 4">
            <a:extLst>
              <a:ext uri="{FF2B5EF4-FFF2-40B4-BE49-F238E27FC236}">
                <a16:creationId xmlns:a16="http://schemas.microsoft.com/office/drawing/2014/main" id="{75A904C5-E277-4EDB-A3B2-9E5DF9B8ADE3}"/>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BD1CE1A9-B246-4767-A8BA-A82D1B02BE79}"/>
              </a:ext>
            </a:extLst>
          </p:cNvPr>
          <p:cNvSpPr>
            <a:spLocks noGrp="1"/>
          </p:cNvSpPr>
          <p:nvPr>
            <p:ph type="sldNum" sz="quarter" idx="12"/>
          </p:nvPr>
        </p:nvSpPr>
        <p:spPr/>
        <p:txBody>
          <a:bodyPr/>
          <a:lstStyle/>
          <a:p>
            <a:fld id="{22E00B68-C3A6-433A-9CBE-4FBD2C6C2F98}" type="slidenum">
              <a:rPr lang="ru-RU" smtClean="0"/>
              <a:t>‹#›</a:t>
            </a:fld>
            <a:endParaRPr lang="ru-RU"/>
          </a:p>
        </p:txBody>
      </p:sp>
    </p:spTree>
    <p:extLst>
      <p:ext uri="{BB962C8B-B14F-4D97-AF65-F5344CB8AC3E}">
        <p14:creationId xmlns:p14="http://schemas.microsoft.com/office/powerpoint/2010/main" val="21014239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EE1F387-5BE5-46B2-AB58-012E3DD62526}"/>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2D5CDC99-227E-4611-997C-C1BE4C739239}"/>
              </a:ext>
            </a:extLst>
          </p:cNvPr>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7CAAD07E-5779-4304-83AC-451549D6AE1D}"/>
              </a:ext>
            </a:extLst>
          </p:cNvPr>
          <p:cNvSpPr>
            <a:spLocks noGrp="1"/>
          </p:cNvSpPr>
          <p:nvPr>
            <p:ph type="dt" sz="half" idx="10"/>
          </p:nvPr>
        </p:nvSpPr>
        <p:spPr/>
        <p:txBody>
          <a:bodyPr/>
          <a:lstStyle/>
          <a:p>
            <a:fld id="{EF21C2EF-5876-4B45-9C27-F71928EC49C9}" type="datetimeFigureOut">
              <a:rPr lang="ru-RU" smtClean="0"/>
              <a:t>06.11.2025</a:t>
            </a:fld>
            <a:endParaRPr lang="ru-RU"/>
          </a:p>
        </p:txBody>
      </p:sp>
      <p:sp>
        <p:nvSpPr>
          <p:cNvPr id="5" name="Нижний колонтитул 4">
            <a:extLst>
              <a:ext uri="{FF2B5EF4-FFF2-40B4-BE49-F238E27FC236}">
                <a16:creationId xmlns:a16="http://schemas.microsoft.com/office/drawing/2014/main" id="{8F99EFBB-B999-4F09-BC42-AE89E1023D2D}"/>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E5AB1777-82BF-433F-8942-10C45A580591}"/>
              </a:ext>
            </a:extLst>
          </p:cNvPr>
          <p:cNvSpPr>
            <a:spLocks noGrp="1"/>
          </p:cNvSpPr>
          <p:nvPr>
            <p:ph type="sldNum" sz="quarter" idx="12"/>
          </p:nvPr>
        </p:nvSpPr>
        <p:spPr/>
        <p:txBody>
          <a:bodyPr/>
          <a:lstStyle/>
          <a:p>
            <a:fld id="{22E00B68-C3A6-433A-9CBE-4FBD2C6C2F98}" type="slidenum">
              <a:rPr lang="ru-RU" smtClean="0"/>
              <a:t>‹#›</a:t>
            </a:fld>
            <a:endParaRPr lang="ru-RU"/>
          </a:p>
        </p:txBody>
      </p:sp>
    </p:spTree>
    <p:extLst>
      <p:ext uri="{BB962C8B-B14F-4D97-AF65-F5344CB8AC3E}">
        <p14:creationId xmlns:p14="http://schemas.microsoft.com/office/powerpoint/2010/main" val="24872600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475383E-118D-479B-84A8-CB4072894F7C}"/>
              </a:ext>
            </a:extLst>
          </p:cNvPr>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a:extLst>
              <a:ext uri="{FF2B5EF4-FFF2-40B4-BE49-F238E27FC236}">
                <a16:creationId xmlns:a16="http://schemas.microsoft.com/office/drawing/2014/main" id="{5DD5E065-DB0A-4326-88A8-1062CB28BA4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a:extLst>
              <a:ext uri="{FF2B5EF4-FFF2-40B4-BE49-F238E27FC236}">
                <a16:creationId xmlns:a16="http://schemas.microsoft.com/office/drawing/2014/main" id="{F9F3206B-1131-404D-8C18-F4337546FFD0}"/>
              </a:ext>
            </a:extLst>
          </p:cNvPr>
          <p:cNvSpPr>
            <a:spLocks noGrp="1"/>
          </p:cNvSpPr>
          <p:nvPr>
            <p:ph type="dt" sz="half" idx="10"/>
          </p:nvPr>
        </p:nvSpPr>
        <p:spPr/>
        <p:txBody>
          <a:bodyPr/>
          <a:lstStyle/>
          <a:p>
            <a:fld id="{EF21C2EF-5876-4B45-9C27-F71928EC49C9}" type="datetimeFigureOut">
              <a:rPr lang="ru-RU" smtClean="0"/>
              <a:t>06.11.2025</a:t>
            </a:fld>
            <a:endParaRPr lang="ru-RU"/>
          </a:p>
        </p:txBody>
      </p:sp>
      <p:sp>
        <p:nvSpPr>
          <p:cNvPr id="5" name="Нижний колонтитул 4">
            <a:extLst>
              <a:ext uri="{FF2B5EF4-FFF2-40B4-BE49-F238E27FC236}">
                <a16:creationId xmlns:a16="http://schemas.microsoft.com/office/drawing/2014/main" id="{79A233CF-BB8B-49D0-ACC2-084998A74467}"/>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FEDAD345-AD6E-4540-9A4D-76B2BB63BE0C}"/>
              </a:ext>
            </a:extLst>
          </p:cNvPr>
          <p:cNvSpPr>
            <a:spLocks noGrp="1"/>
          </p:cNvSpPr>
          <p:nvPr>
            <p:ph type="sldNum" sz="quarter" idx="12"/>
          </p:nvPr>
        </p:nvSpPr>
        <p:spPr/>
        <p:txBody>
          <a:bodyPr/>
          <a:lstStyle/>
          <a:p>
            <a:fld id="{22E00B68-C3A6-433A-9CBE-4FBD2C6C2F98}" type="slidenum">
              <a:rPr lang="ru-RU" smtClean="0"/>
              <a:t>‹#›</a:t>
            </a:fld>
            <a:endParaRPr lang="ru-RU"/>
          </a:p>
        </p:txBody>
      </p:sp>
    </p:spTree>
    <p:extLst>
      <p:ext uri="{BB962C8B-B14F-4D97-AF65-F5344CB8AC3E}">
        <p14:creationId xmlns:p14="http://schemas.microsoft.com/office/powerpoint/2010/main" val="36120512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2C59866-21DE-454B-99C0-EAC1BD1DA834}"/>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21B5B153-2905-4FAD-936F-7E2527562C53}"/>
              </a:ext>
            </a:extLst>
          </p:cNvPr>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a:extLst>
              <a:ext uri="{FF2B5EF4-FFF2-40B4-BE49-F238E27FC236}">
                <a16:creationId xmlns:a16="http://schemas.microsoft.com/office/drawing/2014/main" id="{722A9FFF-19C1-4BA6-8771-C7AD95AB3B4C}"/>
              </a:ext>
            </a:extLst>
          </p:cNvPr>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a:extLst>
              <a:ext uri="{FF2B5EF4-FFF2-40B4-BE49-F238E27FC236}">
                <a16:creationId xmlns:a16="http://schemas.microsoft.com/office/drawing/2014/main" id="{B812DC51-3016-4590-A52F-B2CA2BE1E21E}"/>
              </a:ext>
            </a:extLst>
          </p:cNvPr>
          <p:cNvSpPr>
            <a:spLocks noGrp="1"/>
          </p:cNvSpPr>
          <p:nvPr>
            <p:ph type="dt" sz="half" idx="10"/>
          </p:nvPr>
        </p:nvSpPr>
        <p:spPr/>
        <p:txBody>
          <a:bodyPr/>
          <a:lstStyle/>
          <a:p>
            <a:fld id="{EF21C2EF-5876-4B45-9C27-F71928EC49C9}" type="datetimeFigureOut">
              <a:rPr lang="ru-RU" smtClean="0"/>
              <a:t>06.11.2025</a:t>
            </a:fld>
            <a:endParaRPr lang="ru-RU"/>
          </a:p>
        </p:txBody>
      </p:sp>
      <p:sp>
        <p:nvSpPr>
          <p:cNvPr id="6" name="Нижний колонтитул 5">
            <a:extLst>
              <a:ext uri="{FF2B5EF4-FFF2-40B4-BE49-F238E27FC236}">
                <a16:creationId xmlns:a16="http://schemas.microsoft.com/office/drawing/2014/main" id="{9B4A18F0-7D1D-4AB7-AFC7-834E334A216A}"/>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BB20CB8B-F31F-4E74-BF3D-72B316FAA8A9}"/>
              </a:ext>
            </a:extLst>
          </p:cNvPr>
          <p:cNvSpPr>
            <a:spLocks noGrp="1"/>
          </p:cNvSpPr>
          <p:nvPr>
            <p:ph type="sldNum" sz="quarter" idx="12"/>
          </p:nvPr>
        </p:nvSpPr>
        <p:spPr/>
        <p:txBody>
          <a:bodyPr/>
          <a:lstStyle/>
          <a:p>
            <a:fld id="{22E00B68-C3A6-433A-9CBE-4FBD2C6C2F98}" type="slidenum">
              <a:rPr lang="ru-RU" smtClean="0"/>
              <a:t>‹#›</a:t>
            </a:fld>
            <a:endParaRPr lang="ru-RU"/>
          </a:p>
        </p:txBody>
      </p:sp>
    </p:spTree>
    <p:extLst>
      <p:ext uri="{BB962C8B-B14F-4D97-AF65-F5344CB8AC3E}">
        <p14:creationId xmlns:p14="http://schemas.microsoft.com/office/powerpoint/2010/main" val="26381555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3807380-5389-4274-8E79-6517C93C2B89}"/>
              </a:ext>
            </a:extLst>
          </p:cNvPr>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a:extLst>
              <a:ext uri="{FF2B5EF4-FFF2-40B4-BE49-F238E27FC236}">
                <a16:creationId xmlns:a16="http://schemas.microsoft.com/office/drawing/2014/main" id="{4AA9F108-1E24-4173-9F19-498F4B28CA1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a:extLst>
              <a:ext uri="{FF2B5EF4-FFF2-40B4-BE49-F238E27FC236}">
                <a16:creationId xmlns:a16="http://schemas.microsoft.com/office/drawing/2014/main" id="{4A3E7A1A-58F2-457E-A4A9-F4B66B46E8D0}"/>
              </a:ext>
            </a:extLst>
          </p:cNvPr>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a:extLst>
              <a:ext uri="{FF2B5EF4-FFF2-40B4-BE49-F238E27FC236}">
                <a16:creationId xmlns:a16="http://schemas.microsoft.com/office/drawing/2014/main" id="{65E37327-7CF2-4BB5-8009-D06EF0781D0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a:extLst>
              <a:ext uri="{FF2B5EF4-FFF2-40B4-BE49-F238E27FC236}">
                <a16:creationId xmlns:a16="http://schemas.microsoft.com/office/drawing/2014/main" id="{D2A9D05C-C915-4432-B55A-B9CAE1E0FEFE}"/>
              </a:ext>
            </a:extLst>
          </p:cNvPr>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a:extLst>
              <a:ext uri="{FF2B5EF4-FFF2-40B4-BE49-F238E27FC236}">
                <a16:creationId xmlns:a16="http://schemas.microsoft.com/office/drawing/2014/main" id="{BEF99B80-3E21-4DB1-8C82-E41859103271}"/>
              </a:ext>
            </a:extLst>
          </p:cNvPr>
          <p:cNvSpPr>
            <a:spLocks noGrp="1"/>
          </p:cNvSpPr>
          <p:nvPr>
            <p:ph type="dt" sz="half" idx="10"/>
          </p:nvPr>
        </p:nvSpPr>
        <p:spPr/>
        <p:txBody>
          <a:bodyPr/>
          <a:lstStyle/>
          <a:p>
            <a:fld id="{EF21C2EF-5876-4B45-9C27-F71928EC49C9}" type="datetimeFigureOut">
              <a:rPr lang="ru-RU" smtClean="0"/>
              <a:t>06.11.2025</a:t>
            </a:fld>
            <a:endParaRPr lang="ru-RU"/>
          </a:p>
        </p:txBody>
      </p:sp>
      <p:sp>
        <p:nvSpPr>
          <p:cNvPr id="8" name="Нижний колонтитул 7">
            <a:extLst>
              <a:ext uri="{FF2B5EF4-FFF2-40B4-BE49-F238E27FC236}">
                <a16:creationId xmlns:a16="http://schemas.microsoft.com/office/drawing/2014/main" id="{D9333E9F-9756-4845-88A9-55BB6EB51666}"/>
              </a:ext>
            </a:extLst>
          </p:cNvPr>
          <p:cNvSpPr>
            <a:spLocks noGrp="1"/>
          </p:cNvSpPr>
          <p:nvPr>
            <p:ph type="ftr" sz="quarter" idx="11"/>
          </p:nvPr>
        </p:nvSpPr>
        <p:spPr/>
        <p:txBody>
          <a:bodyPr/>
          <a:lstStyle/>
          <a:p>
            <a:endParaRPr lang="ru-RU"/>
          </a:p>
        </p:txBody>
      </p:sp>
      <p:sp>
        <p:nvSpPr>
          <p:cNvPr id="9" name="Номер слайда 8">
            <a:extLst>
              <a:ext uri="{FF2B5EF4-FFF2-40B4-BE49-F238E27FC236}">
                <a16:creationId xmlns:a16="http://schemas.microsoft.com/office/drawing/2014/main" id="{03A1219B-0EFC-44B3-837F-49755E50125D}"/>
              </a:ext>
            </a:extLst>
          </p:cNvPr>
          <p:cNvSpPr>
            <a:spLocks noGrp="1"/>
          </p:cNvSpPr>
          <p:nvPr>
            <p:ph type="sldNum" sz="quarter" idx="12"/>
          </p:nvPr>
        </p:nvSpPr>
        <p:spPr/>
        <p:txBody>
          <a:bodyPr/>
          <a:lstStyle/>
          <a:p>
            <a:fld id="{22E00B68-C3A6-433A-9CBE-4FBD2C6C2F98}" type="slidenum">
              <a:rPr lang="ru-RU" smtClean="0"/>
              <a:t>‹#›</a:t>
            </a:fld>
            <a:endParaRPr lang="ru-RU"/>
          </a:p>
        </p:txBody>
      </p:sp>
    </p:spTree>
    <p:extLst>
      <p:ext uri="{BB962C8B-B14F-4D97-AF65-F5344CB8AC3E}">
        <p14:creationId xmlns:p14="http://schemas.microsoft.com/office/powerpoint/2010/main" val="41888979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23BF62F-A0E3-4D8D-974F-C48CDC7DE13F}"/>
              </a:ext>
            </a:extLst>
          </p:cNvPr>
          <p:cNvSpPr>
            <a:spLocks noGrp="1"/>
          </p:cNvSpPr>
          <p:nvPr>
            <p:ph type="title"/>
          </p:nvPr>
        </p:nvSpPr>
        <p:spPr/>
        <p:txBody>
          <a:bodyPr/>
          <a:lstStyle/>
          <a:p>
            <a:r>
              <a:rPr lang="ru-RU"/>
              <a:t>Образец заголовка</a:t>
            </a:r>
          </a:p>
        </p:txBody>
      </p:sp>
      <p:sp>
        <p:nvSpPr>
          <p:cNvPr id="3" name="Дата 2">
            <a:extLst>
              <a:ext uri="{FF2B5EF4-FFF2-40B4-BE49-F238E27FC236}">
                <a16:creationId xmlns:a16="http://schemas.microsoft.com/office/drawing/2014/main" id="{FEAED42E-7C2A-40E4-AE65-1ADF40464373}"/>
              </a:ext>
            </a:extLst>
          </p:cNvPr>
          <p:cNvSpPr>
            <a:spLocks noGrp="1"/>
          </p:cNvSpPr>
          <p:nvPr>
            <p:ph type="dt" sz="half" idx="10"/>
          </p:nvPr>
        </p:nvSpPr>
        <p:spPr/>
        <p:txBody>
          <a:bodyPr/>
          <a:lstStyle/>
          <a:p>
            <a:fld id="{EF21C2EF-5876-4B45-9C27-F71928EC49C9}" type="datetimeFigureOut">
              <a:rPr lang="ru-RU" smtClean="0"/>
              <a:t>06.11.2025</a:t>
            </a:fld>
            <a:endParaRPr lang="ru-RU"/>
          </a:p>
        </p:txBody>
      </p:sp>
      <p:sp>
        <p:nvSpPr>
          <p:cNvPr id="4" name="Нижний колонтитул 3">
            <a:extLst>
              <a:ext uri="{FF2B5EF4-FFF2-40B4-BE49-F238E27FC236}">
                <a16:creationId xmlns:a16="http://schemas.microsoft.com/office/drawing/2014/main" id="{12547EDA-1229-42C3-B5DA-8078584DE5B3}"/>
              </a:ext>
            </a:extLst>
          </p:cNvPr>
          <p:cNvSpPr>
            <a:spLocks noGrp="1"/>
          </p:cNvSpPr>
          <p:nvPr>
            <p:ph type="ftr" sz="quarter" idx="11"/>
          </p:nvPr>
        </p:nvSpPr>
        <p:spPr/>
        <p:txBody>
          <a:bodyPr/>
          <a:lstStyle/>
          <a:p>
            <a:endParaRPr lang="ru-RU"/>
          </a:p>
        </p:txBody>
      </p:sp>
      <p:sp>
        <p:nvSpPr>
          <p:cNvPr id="5" name="Номер слайда 4">
            <a:extLst>
              <a:ext uri="{FF2B5EF4-FFF2-40B4-BE49-F238E27FC236}">
                <a16:creationId xmlns:a16="http://schemas.microsoft.com/office/drawing/2014/main" id="{EA175058-D359-46B4-A481-4AFD8CA30181}"/>
              </a:ext>
            </a:extLst>
          </p:cNvPr>
          <p:cNvSpPr>
            <a:spLocks noGrp="1"/>
          </p:cNvSpPr>
          <p:nvPr>
            <p:ph type="sldNum" sz="quarter" idx="12"/>
          </p:nvPr>
        </p:nvSpPr>
        <p:spPr/>
        <p:txBody>
          <a:bodyPr/>
          <a:lstStyle/>
          <a:p>
            <a:fld id="{22E00B68-C3A6-433A-9CBE-4FBD2C6C2F98}" type="slidenum">
              <a:rPr lang="ru-RU" smtClean="0"/>
              <a:t>‹#›</a:t>
            </a:fld>
            <a:endParaRPr lang="ru-RU"/>
          </a:p>
        </p:txBody>
      </p:sp>
    </p:spTree>
    <p:extLst>
      <p:ext uri="{BB962C8B-B14F-4D97-AF65-F5344CB8AC3E}">
        <p14:creationId xmlns:p14="http://schemas.microsoft.com/office/powerpoint/2010/main" val="36308260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id="{CC66C6EB-289E-416A-B02F-FD2974C3C0A0}"/>
              </a:ext>
            </a:extLst>
          </p:cNvPr>
          <p:cNvSpPr>
            <a:spLocks noGrp="1"/>
          </p:cNvSpPr>
          <p:nvPr>
            <p:ph type="dt" sz="half" idx="10"/>
          </p:nvPr>
        </p:nvSpPr>
        <p:spPr/>
        <p:txBody>
          <a:bodyPr/>
          <a:lstStyle/>
          <a:p>
            <a:fld id="{EF21C2EF-5876-4B45-9C27-F71928EC49C9}" type="datetimeFigureOut">
              <a:rPr lang="ru-RU" smtClean="0"/>
              <a:t>06.11.2025</a:t>
            </a:fld>
            <a:endParaRPr lang="ru-RU"/>
          </a:p>
        </p:txBody>
      </p:sp>
      <p:sp>
        <p:nvSpPr>
          <p:cNvPr id="3" name="Нижний колонтитул 2">
            <a:extLst>
              <a:ext uri="{FF2B5EF4-FFF2-40B4-BE49-F238E27FC236}">
                <a16:creationId xmlns:a16="http://schemas.microsoft.com/office/drawing/2014/main" id="{E185940B-C7EE-40E7-BFB7-268E177F4FCB}"/>
              </a:ext>
            </a:extLst>
          </p:cNvPr>
          <p:cNvSpPr>
            <a:spLocks noGrp="1"/>
          </p:cNvSpPr>
          <p:nvPr>
            <p:ph type="ftr" sz="quarter" idx="11"/>
          </p:nvPr>
        </p:nvSpPr>
        <p:spPr/>
        <p:txBody>
          <a:bodyPr/>
          <a:lstStyle/>
          <a:p>
            <a:endParaRPr lang="ru-RU"/>
          </a:p>
        </p:txBody>
      </p:sp>
      <p:sp>
        <p:nvSpPr>
          <p:cNvPr id="4" name="Номер слайда 3">
            <a:extLst>
              <a:ext uri="{FF2B5EF4-FFF2-40B4-BE49-F238E27FC236}">
                <a16:creationId xmlns:a16="http://schemas.microsoft.com/office/drawing/2014/main" id="{4BD3678D-80A9-4309-AE35-95BA7AB34D2D}"/>
              </a:ext>
            </a:extLst>
          </p:cNvPr>
          <p:cNvSpPr>
            <a:spLocks noGrp="1"/>
          </p:cNvSpPr>
          <p:nvPr>
            <p:ph type="sldNum" sz="quarter" idx="12"/>
          </p:nvPr>
        </p:nvSpPr>
        <p:spPr/>
        <p:txBody>
          <a:bodyPr/>
          <a:lstStyle/>
          <a:p>
            <a:fld id="{22E00B68-C3A6-433A-9CBE-4FBD2C6C2F98}" type="slidenum">
              <a:rPr lang="ru-RU" smtClean="0"/>
              <a:t>‹#›</a:t>
            </a:fld>
            <a:endParaRPr lang="ru-RU"/>
          </a:p>
        </p:txBody>
      </p:sp>
    </p:spTree>
    <p:extLst>
      <p:ext uri="{BB962C8B-B14F-4D97-AF65-F5344CB8AC3E}">
        <p14:creationId xmlns:p14="http://schemas.microsoft.com/office/powerpoint/2010/main" val="41606796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18F5425-19DF-4F3E-BD5D-074BF80A1C02}"/>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a:extLst>
              <a:ext uri="{FF2B5EF4-FFF2-40B4-BE49-F238E27FC236}">
                <a16:creationId xmlns:a16="http://schemas.microsoft.com/office/drawing/2014/main" id="{DB43AC97-90BB-479A-878F-8198449294A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a:extLst>
              <a:ext uri="{FF2B5EF4-FFF2-40B4-BE49-F238E27FC236}">
                <a16:creationId xmlns:a16="http://schemas.microsoft.com/office/drawing/2014/main" id="{90FC0291-6927-4C76-B73A-FA7B23335B5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D79B766D-572F-4568-8C08-F97AEFF3586C}"/>
              </a:ext>
            </a:extLst>
          </p:cNvPr>
          <p:cNvSpPr>
            <a:spLocks noGrp="1"/>
          </p:cNvSpPr>
          <p:nvPr>
            <p:ph type="dt" sz="half" idx="10"/>
          </p:nvPr>
        </p:nvSpPr>
        <p:spPr/>
        <p:txBody>
          <a:bodyPr/>
          <a:lstStyle/>
          <a:p>
            <a:fld id="{EF21C2EF-5876-4B45-9C27-F71928EC49C9}" type="datetimeFigureOut">
              <a:rPr lang="ru-RU" smtClean="0"/>
              <a:t>06.11.2025</a:t>
            </a:fld>
            <a:endParaRPr lang="ru-RU"/>
          </a:p>
        </p:txBody>
      </p:sp>
      <p:sp>
        <p:nvSpPr>
          <p:cNvPr id="6" name="Нижний колонтитул 5">
            <a:extLst>
              <a:ext uri="{FF2B5EF4-FFF2-40B4-BE49-F238E27FC236}">
                <a16:creationId xmlns:a16="http://schemas.microsoft.com/office/drawing/2014/main" id="{550F3E65-B6E9-4832-8736-5F965E27AE83}"/>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7632B43F-B9C5-4595-913D-31857E5872B0}"/>
              </a:ext>
            </a:extLst>
          </p:cNvPr>
          <p:cNvSpPr>
            <a:spLocks noGrp="1"/>
          </p:cNvSpPr>
          <p:nvPr>
            <p:ph type="sldNum" sz="quarter" idx="12"/>
          </p:nvPr>
        </p:nvSpPr>
        <p:spPr/>
        <p:txBody>
          <a:bodyPr/>
          <a:lstStyle/>
          <a:p>
            <a:fld id="{22E00B68-C3A6-433A-9CBE-4FBD2C6C2F98}" type="slidenum">
              <a:rPr lang="ru-RU" smtClean="0"/>
              <a:t>‹#›</a:t>
            </a:fld>
            <a:endParaRPr lang="ru-RU"/>
          </a:p>
        </p:txBody>
      </p:sp>
    </p:spTree>
    <p:extLst>
      <p:ext uri="{BB962C8B-B14F-4D97-AF65-F5344CB8AC3E}">
        <p14:creationId xmlns:p14="http://schemas.microsoft.com/office/powerpoint/2010/main" val="8670937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19E5B35-E5F9-47F4-9CF2-FEFA841187EB}"/>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a:extLst>
              <a:ext uri="{FF2B5EF4-FFF2-40B4-BE49-F238E27FC236}">
                <a16:creationId xmlns:a16="http://schemas.microsoft.com/office/drawing/2014/main" id="{FD5C47A7-C504-4271-BD70-199DFF2061C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a:extLst>
              <a:ext uri="{FF2B5EF4-FFF2-40B4-BE49-F238E27FC236}">
                <a16:creationId xmlns:a16="http://schemas.microsoft.com/office/drawing/2014/main" id="{9B2656C7-9E87-4F32-A67B-141B36A14CE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27EAC134-A83F-4FA8-A85C-17C2FC836813}"/>
              </a:ext>
            </a:extLst>
          </p:cNvPr>
          <p:cNvSpPr>
            <a:spLocks noGrp="1"/>
          </p:cNvSpPr>
          <p:nvPr>
            <p:ph type="dt" sz="half" idx="10"/>
          </p:nvPr>
        </p:nvSpPr>
        <p:spPr/>
        <p:txBody>
          <a:bodyPr/>
          <a:lstStyle/>
          <a:p>
            <a:fld id="{EF21C2EF-5876-4B45-9C27-F71928EC49C9}" type="datetimeFigureOut">
              <a:rPr lang="ru-RU" smtClean="0"/>
              <a:t>06.11.2025</a:t>
            </a:fld>
            <a:endParaRPr lang="ru-RU"/>
          </a:p>
        </p:txBody>
      </p:sp>
      <p:sp>
        <p:nvSpPr>
          <p:cNvPr id="6" name="Нижний колонтитул 5">
            <a:extLst>
              <a:ext uri="{FF2B5EF4-FFF2-40B4-BE49-F238E27FC236}">
                <a16:creationId xmlns:a16="http://schemas.microsoft.com/office/drawing/2014/main" id="{AC6C48EF-FCCC-4506-8926-0388DF9B84FD}"/>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1F4375DA-51BC-4459-9130-8543D03F034A}"/>
              </a:ext>
            </a:extLst>
          </p:cNvPr>
          <p:cNvSpPr>
            <a:spLocks noGrp="1"/>
          </p:cNvSpPr>
          <p:nvPr>
            <p:ph type="sldNum" sz="quarter" idx="12"/>
          </p:nvPr>
        </p:nvSpPr>
        <p:spPr/>
        <p:txBody>
          <a:bodyPr/>
          <a:lstStyle/>
          <a:p>
            <a:fld id="{22E00B68-C3A6-433A-9CBE-4FBD2C6C2F98}" type="slidenum">
              <a:rPr lang="ru-RU" smtClean="0"/>
              <a:t>‹#›</a:t>
            </a:fld>
            <a:endParaRPr lang="ru-RU"/>
          </a:p>
        </p:txBody>
      </p:sp>
    </p:spTree>
    <p:extLst>
      <p:ext uri="{BB962C8B-B14F-4D97-AF65-F5344CB8AC3E}">
        <p14:creationId xmlns:p14="http://schemas.microsoft.com/office/powerpoint/2010/main" val="16071732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9FF4664-3B7C-46B2-A8EB-2511C312AA5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a:extLst>
              <a:ext uri="{FF2B5EF4-FFF2-40B4-BE49-F238E27FC236}">
                <a16:creationId xmlns:a16="http://schemas.microsoft.com/office/drawing/2014/main" id="{42B505DE-B642-4CC3-89CD-00A4BD6ECDF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AD495A5A-9A7F-44FD-8772-3FA99C02324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F21C2EF-5876-4B45-9C27-F71928EC49C9}" type="datetimeFigureOut">
              <a:rPr lang="ru-RU" smtClean="0"/>
              <a:t>06.11.2025</a:t>
            </a:fld>
            <a:endParaRPr lang="ru-RU"/>
          </a:p>
        </p:txBody>
      </p:sp>
      <p:sp>
        <p:nvSpPr>
          <p:cNvPr id="5" name="Нижний колонтитул 4">
            <a:extLst>
              <a:ext uri="{FF2B5EF4-FFF2-40B4-BE49-F238E27FC236}">
                <a16:creationId xmlns:a16="http://schemas.microsoft.com/office/drawing/2014/main" id="{B71E5A9B-9807-4F26-AEF4-6B1373058D8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a:extLst>
              <a:ext uri="{FF2B5EF4-FFF2-40B4-BE49-F238E27FC236}">
                <a16:creationId xmlns:a16="http://schemas.microsoft.com/office/drawing/2014/main" id="{52A37093-BD3C-428F-A06C-A08F6E1F83B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2E00B68-C3A6-433A-9CBE-4FBD2C6C2F98}" type="slidenum">
              <a:rPr lang="ru-RU" smtClean="0"/>
              <a:t>‹#›</a:t>
            </a:fld>
            <a:endParaRPr lang="ru-RU"/>
          </a:p>
        </p:txBody>
      </p:sp>
    </p:spTree>
    <p:extLst>
      <p:ext uri="{BB962C8B-B14F-4D97-AF65-F5344CB8AC3E}">
        <p14:creationId xmlns:p14="http://schemas.microsoft.com/office/powerpoint/2010/main" val="34506303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7"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jpeg"/></Relationships>
</file>

<file path=ppt/slides/_rels/slide11.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4.jpeg"/><Relationship Id="rId7" Type="http://schemas.openxmlformats.org/officeDocument/2006/relationships/image" Target="../media/image27.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6.jpg"/><Relationship Id="rId5" Type="http://schemas.openxmlformats.org/officeDocument/2006/relationships/image" Target="../media/image25.jpg"/><Relationship Id="rId10" Type="http://schemas.openxmlformats.org/officeDocument/2006/relationships/image" Target="../media/image29.jpeg"/><Relationship Id="rId4" Type="http://schemas.openxmlformats.org/officeDocument/2006/relationships/chart" Target="../charts/chart1.xml"/><Relationship Id="rId9"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hyperlink" Target="http://biofeedbackhealth.org/"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hyperlink" Target="https://ru.wikipedia.org/wiki/%D0%A1%D0%B5%D1%87%D0%B5%D0%BD%D0%BE%D0%B2,_%D0%98%D0%B2%D0%B0%D0%BD_%D0%9C%D0%B8%D1%85%D0%B0%D0%B9%D0%BB%D0%BE%D0%B2%D0%B8%D1%87" TargetMode="External"/><Relationship Id="rId7" Type="http://schemas.openxmlformats.org/officeDocument/2006/relationships/hyperlink" Target="https://ru.wikipedia.org/wiki/%D0%9D._%D0%9F._%D0%91%D0%B5%D1%85%D1%82%D0%B5%D1%80%D0%B5%D0%B2%D0%B0" TargetMode="External"/><Relationship Id="rId12" Type="http://schemas.openxmlformats.org/officeDocument/2006/relationships/image" Target="../media/image36.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hyperlink" Target="https://ru.wikipedia.org/wiki/%D0%90%D0%BD%D0%BE%D1%85%D0%B8%D0%BD,_%D0%9F%D1%91%D1%82%D1%80_%D0%9A%D1%83%D0%B7%D1%8C%D0%BC%D0%B8%D1%87" TargetMode="External"/><Relationship Id="rId11" Type="http://schemas.openxmlformats.org/officeDocument/2006/relationships/image" Target="../media/image35.jpeg"/><Relationship Id="rId5" Type="http://schemas.openxmlformats.org/officeDocument/2006/relationships/hyperlink" Target="https://ru.wikipedia.org/wiki/%D0%91%D1%8B%D0%BA%D0%BE%D0%B2,_%D0%9A%D0%BE%D0%BD%D1%81%D1%82%D0%B0%D0%BD%D1%82%D0%B8%D0%BD_%D0%9C%D0%B8%D1%85%D0%B0%D0%B9%D0%BB%D0%BE%D0%B2%D0%B8%D1%87" TargetMode="External"/><Relationship Id="rId10" Type="http://schemas.openxmlformats.org/officeDocument/2006/relationships/image" Target="../media/image34.jpeg"/><Relationship Id="rId4" Type="http://schemas.openxmlformats.org/officeDocument/2006/relationships/hyperlink" Target="https://ru.wikipedia.org/wiki/%D0%98._%D0%9F._%D0%9F%D0%B0%D0%B2%D0%BB%D0%BE%D0%B2" TargetMode="External"/><Relationship Id="rId9" Type="http://schemas.openxmlformats.org/officeDocument/2006/relationships/image" Target="../media/image33.png"/></Relationships>
</file>

<file path=ppt/slides/_rels/slide1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18.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10" Type="http://schemas.openxmlformats.org/officeDocument/2006/relationships/image" Target="../media/image46.png"/><Relationship Id="rId4" Type="http://schemas.openxmlformats.org/officeDocument/2006/relationships/diagramLayout" Target="../diagrams/layout1.xml"/><Relationship Id="rId9" Type="http://schemas.openxmlformats.org/officeDocument/2006/relationships/image" Target="../media/image45.png"/></Relationships>
</file>

<file path=ppt/slides/_rels/slide1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10" Type="http://schemas.openxmlformats.org/officeDocument/2006/relationships/image" Target="../media/image51.png"/><Relationship Id="rId4" Type="http://schemas.openxmlformats.org/officeDocument/2006/relationships/diagramLayout" Target="../diagrams/layout2.xml"/><Relationship Id="rId9" Type="http://schemas.openxmlformats.org/officeDocument/2006/relationships/image" Target="../media/image50.png"/></Relationships>
</file>

<file path=ppt/slides/_rels/slide2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54.jpg"/></Relationships>
</file>

<file path=ppt/slides/_rels/slide24.xml.rels><?xml version="1.0" encoding="UTF-8" standalone="yes"?>
<Relationships xmlns="http://schemas.openxmlformats.org/package/2006/relationships"><Relationship Id="rId8" Type="http://schemas.openxmlformats.org/officeDocument/2006/relationships/image" Target="../media/image61.jpeg"/><Relationship Id="rId3" Type="http://schemas.openxmlformats.org/officeDocument/2006/relationships/image" Target="../media/image56.jpeg"/><Relationship Id="rId7" Type="http://schemas.openxmlformats.org/officeDocument/2006/relationships/image" Target="../media/image60.png"/><Relationship Id="rId12" Type="http://schemas.openxmlformats.org/officeDocument/2006/relationships/image" Target="../media/image65.jpeg"/><Relationship Id="rId2" Type="http://schemas.openxmlformats.org/officeDocument/2006/relationships/image" Target="../media/image55.jpeg"/><Relationship Id="rId1" Type="http://schemas.openxmlformats.org/officeDocument/2006/relationships/slideLayout" Target="../slideLayouts/slideLayout2.xml"/><Relationship Id="rId6" Type="http://schemas.openxmlformats.org/officeDocument/2006/relationships/image" Target="../media/image59.jpeg"/><Relationship Id="rId11" Type="http://schemas.openxmlformats.org/officeDocument/2006/relationships/image" Target="../media/image64.jpeg"/><Relationship Id="rId5" Type="http://schemas.openxmlformats.org/officeDocument/2006/relationships/image" Target="../media/image58.jpeg"/><Relationship Id="rId10" Type="http://schemas.openxmlformats.org/officeDocument/2006/relationships/image" Target="../media/image63.png"/><Relationship Id="rId4" Type="http://schemas.openxmlformats.org/officeDocument/2006/relationships/image" Target="../media/image57.jpeg"/><Relationship Id="rId9" Type="http://schemas.openxmlformats.org/officeDocument/2006/relationships/image" Target="../media/image62.pn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hyperlink" Target="https://ru.wikipedia.org/wiki/%D0%91%D0%B8%D0%BE%D0%BB%D0%BE%D0%B3%D0%B8%D1%87%D0%B5%D1%81%D0%BA%D0%B0%D1%8F_%D0%BE%D0%B1%D1%80%D0%B0%D1%82%D0%BD%D0%B0%D1%8F_%D1%81%D0%B2%D1%8F%D0%B7%D1%8C" TargetMode="External"/><Relationship Id="rId4" Type="http://schemas.openxmlformats.org/officeDocument/2006/relationships/hyperlink" Target="https://ru.wikipedia.org/wiki/%D0%9C%D0%B8%D0%BB%D0%BB%D0%B5%D1%80,_%D0%9D%D0%B8%D0%BB_%D0%AD%D0%BB%D0%B3%D0%B0%D1%80"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Layout" Target="../slideLayouts/slideLayout2.xml"/><Relationship Id="rId1" Type="http://schemas.openxmlformats.org/officeDocument/2006/relationships/video" Target="https://www.youtube.com/embed/nCGcY6sQjcM?feature=oembed"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hyperlink" Target="https://doi.org/10.1038/s41586-021-03506-2" TargetMode="External"/><Relationship Id="rId7" Type="http://schemas.openxmlformats.org/officeDocument/2006/relationships/image" Target="../media/image16.gif"/><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gif"/></Relationships>
</file>

<file path=ppt/slides/_rels/slide9.xml.rels><?xml version="1.0" encoding="UTF-8" standalone="yes"?>
<Relationships xmlns="http://schemas.openxmlformats.org/package/2006/relationships"><Relationship Id="rId2" Type="http://schemas.openxmlformats.org/officeDocument/2006/relationships/image" Target="../media/image18.gi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380BC1C-FD1A-4362-9704-9BF2D6245ADD}"/>
              </a:ext>
            </a:extLst>
          </p:cNvPr>
          <p:cNvSpPr>
            <a:spLocks noGrp="1"/>
          </p:cNvSpPr>
          <p:nvPr>
            <p:ph type="ctrTitle"/>
          </p:nvPr>
        </p:nvSpPr>
        <p:spPr>
          <a:xfrm>
            <a:off x="251927" y="3097763"/>
            <a:ext cx="11677334" cy="1716833"/>
          </a:xfrm>
        </p:spPr>
        <p:txBody>
          <a:bodyPr>
            <a:normAutofit fontScale="90000"/>
          </a:bodyPr>
          <a:lstStyle/>
          <a:p>
            <a:r>
              <a:rPr lang="ru-RU" sz="4000" dirty="0"/>
              <a:t/>
            </a:r>
            <a:br>
              <a:rPr lang="ru-RU" sz="4000" dirty="0"/>
            </a:br>
            <a:r>
              <a:rPr lang="ru-RU" sz="4800" dirty="0"/>
              <a:t/>
            </a:r>
            <a:br>
              <a:rPr lang="ru-RU" sz="4800" dirty="0"/>
            </a:br>
            <a:endParaRPr lang="ru-RU" sz="4000" b="1" dirty="0">
              <a:latin typeface="+mn-lt"/>
            </a:endParaRPr>
          </a:p>
        </p:txBody>
      </p:sp>
      <p:pic>
        <p:nvPicPr>
          <p:cNvPr id="6" name="Рисунок 5">
            <a:extLst>
              <a:ext uri="{FF2B5EF4-FFF2-40B4-BE49-F238E27FC236}">
                <a16:creationId xmlns:a16="http://schemas.microsoft.com/office/drawing/2014/main" id="{50E06BEA-F748-4350-A596-BA3601067D9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59637" y="2381988"/>
            <a:ext cx="9062048" cy="1709486"/>
          </a:xfrm>
          <a:prstGeom prst="rect">
            <a:avLst/>
          </a:prstGeom>
        </p:spPr>
      </p:pic>
    </p:spTree>
    <p:extLst>
      <p:ext uri="{BB962C8B-B14F-4D97-AF65-F5344CB8AC3E}">
        <p14:creationId xmlns:p14="http://schemas.microsoft.com/office/powerpoint/2010/main" val="19976458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a:extLst>
              <a:ext uri="{FF2B5EF4-FFF2-40B4-BE49-F238E27FC236}">
                <a16:creationId xmlns:a16="http://schemas.microsoft.com/office/drawing/2014/main" id="{5B482261-9F7B-4320-A020-AFC119D5D56A}"/>
              </a:ext>
            </a:extLst>
          </p:cNvPr>
          <p:cNvSpPr>
            <a:spLocks noChangeArrowheads="1"/>
          </p:cNvSpPr>
          <p:nvPr/>
        </p:nvSpPr>
        <p:spPr bwMode="auto">
          <a:xfrm>
            <a:off x="424873" y="3804091"/>
            <a:ext cx="5320145" cy="1231106"/>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ru-RU" altLang="ru-RU" sz="1400" b="0" i="0" u="none" strike="noStrike" cap="none" normalizeH="0" baseline="0" dirty="0">
              <a:ln>
                <a:noFill/>
              </a:ln>
              <a:solidFill>
                <a:schemeClr val="tx1"/>
              </a:solidFill>
              <a:effectLst/>
              <a:latin typeface="Arial" panose="020B0604020202020204" pitchFamily="34" charset="0"/>
            </a:endParaRPr>
          </a:p>
          <a:p>
            <a:pPr marR="0" lvl="0" indent="0" fontAlgn="base">
              <a:lnSpc>
                <a:spcPct val="100000"/>
              </a:lnSpc>
              <a:spcBef>
                <a:spcPct val="0"/>
              </a:spcBef>
              <a:spcAft>
                <a:spcPct val="0"/>
              </a:spcAft>
              <a:buClrTx/>
              <a:buSzTx/>
              <a:buFontTx/>
              <a:buNone/>
              <a:tabLst/>
            </a:pPr>
            <a:r>
              <a:rPr lang="ru-RU" altLang="ru-RU" sz="1200" b="1" dirty="0">
                <a:solidFill>
                  <a:srgbClr val="202122"/>
                </a:solidFill>
                <a:latin typeface="Arial" panose="020B0604020202020204" pitchFamily="34" charset="0"/>
              </a:rPr>
              <a:t>Сологуб, Елена Борисовна</a:t>
            </a:r>
          </a:p>
          <a:p>
            <a:pPr marL="0" marR="0" lvl="1" indent="-457200" fontAlgn="base">
              <a:lnSpc>
                <a:spcPct val="100000"/>
              </a:lnSpc>
              <a:spcBef>
                <a:spcPct val="0"/>
              </a:spcBef>
              <a:spcAft>
                <a:spcPct val="0"/>
              </a:spcAft>
              <a:buClrTx/>
              <a:buSzTx/>
              <a:buFontTx/>
              <a:buNone/>
              <a:tabLst/>
            </a:pPr>
            <a:r>
              <a:rPr lang="ru-RU" altLang="ru-RU" sz="1200" b="1" dirty="0">
                <a:solidFill>
                  <a:srgbClr val="202122"/>
                </a:solidFill>
                <a:latin typeface="Arial" panose="020B0604020202020204" pitchFamily="34" charset="0"/>
              </a:rPr>
              <a:t>(1929 г. р.) — выпускница Ленинградского государственного университета (1952) г. Доктор биологических наук (1968). Профессор (1976).</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altLang="ru-RU" sz="1800" b="0" i="0" u="none" strike="noStrike" cap="none" normalizeH="0" baseline="0" dirty="0">
              <a:ln>
                <a:noFill/>
              </a:ln>
              <a:solidFill>
                <a:schemeClr val="tx1"/>
              </a:solidFill>
              <a:effectLst/>
              <a:latin typeface="Arial" panose="020B0604020202020204" pitchFamily="34" charset="0"/>
            </a:endParaRPr>
          </a:p>
        </p:txBody>
      </p:sp>
      <p:sp>
        <p:nvSpPr>
          <p:cNvPr id="12" name="TextBox 11">
            <a:extLst>
              <a:ext uri="{FF2B5EF4-FFF2-40B4-BE49-F238E27FC236}">
                <a16:creationId xmlns:a16="http://schemas.microsoft.com/office/drawing/2014/main" id="{2AE94D03-FE13-4E1B-80A8-05B03EBF7968}"/>
              </a:ext>
            </a:extLst>
          </p:cNvPr>
          <p:cNvSpPr txBox="1"/>
          <p:nvPr/>
        </p:nvSpPr>
        <p:spPr>
          <a:xfrm>
            <a:off x="424873" y="5036999"/>
            <a:ext cx="11037455" cy="1754326"/>
          </a:xfrm>
          <a:prstGeom prst="rect">
            <a:avLst/>
          </a:prstGeom>
          <a:noFill/>
        </p:spPr>
        <p:txBody>
          <a:bodyPr wrap="square">
            <a:spAutoFit/>
          </a:bodyPr>
          <a:lstStyle/>
          <a:p>
            <a:r>
              <a:rPr lang="ru-RU" b="0" i="0" dirty="0">
                <a:solidFill>
                  <a:srgbClr val="000000"/>
                </a:solidFill>
                <a:effectLst/>
                <a:latin typeface="REG"/>
              </a:rPr>
              <a:t>Лаборатория по исследованию </a:t>
            </a:r>
            <a:r>
              <a:rPr lang="ru-RU" b="0" i="0" dirty="0">
                <a:solidFill>
                  <a:srgbClr val="000000"/>
                </a:solidFill>
                <a:effectLst/>
                <a:latin typeface="BOLD"/>
              </a:rPr>
              <a:t>биопотенциалов мозга</a:t>
            </a:r>
            <a:r>
              <a:rPr lang="ru-RU" b="0" i="0" dirty="0">
                <a:solidFill>
                  <a:srgbClr val="000000"/>
                </a:solidFill>
                <a:effectLst/>
                <a:latin typeface="REG"/>
              </a:rPr>
              <a:t> спортсменов работала на протяжении более 40 лет (с 1960 г. по 2002 г.). В ней впервые в мировой практике исследовалась электрическая активность мозга (электроэнцефалограмма ЭЭГ) непосредственно в процессе </a:t>
            </a:r>
            <a:r>
              <a:rPr lang="ru-RU" b="0" i="0" dirty="0">
                <a:solidFill>
                  <a:srgbClr val="000000"/>
                </a:solidFill>
                <a:effectLst/>
                <a:latin typeface="BOLD"/>
              </a:rPr>
              <a:t>интенсивной мышечной деятельности</a:t>
            </a:r>
            <a:r>
              <a:rPr lang="ru-RU" b="0" i="0" dirty="0">
                <a:solidFill>
                  <a:srgbClr val="000000"/>
                </a:solidFill>
                <a:effectLst/>
                <a:latin typeface="REG"/>
              </a:rPr>
              <a:t> спортсменов. Здесь была получена первая в мире Радио-электроэнцефалограмма </a:t>
            </a:r>
            <a:r>
              <a:rPr lang="ru-RU" b="0" i="0" dirty="0">
                <a:solidFill>
                  <a:srgbClr val="000000"/>
                </a:solidFill>
                <a:effectLst/>
                <a:latin typeface="BOLD"/>
              </a:rPr>
              <a:t>спортсмена</a:t>
            </a:r>
            <a:r>
              <a:rPr lang="ru-RU" b="0" i="0" dirty="0">
                <a:solidFill>
                  <a:srgbClr val="000000"/>
                </a:solidFill>
                <a:effectLst/>
                <a:latin typeface="REG"/>
              </a:rPr>
              <a:t>, записанная </a:t>
            </a:r>
            <a:r>
              <a:rPr lang="ru-RU" b="0" i="0" dirty="0" err="1">
                <a:solidFill>
                  <a:srgbClr val="000000"/>
                </a:solidFill>
                <a:effectLst/>
                <a:latin typeface="REG"/>
              </a:rPr>
              <a:t>телеметрически</a:t>
            </a:r>
            <a:r>
              <a:rPr lang="ru-RU" b="0" i="0" dirty="0">
                <a:solidFill>
                  <a:srgbClr val="000000"/>
                </a:solidFill>
                <a:effectLst/>
                <a:latin typeface="REG"/>
              </a:rPr>
              <a:t> при беге спринтера на стадионе. Были заложены основы нового научного направления </a:t>
            </a:r>
            <a:r>
              <a:rPr lang="ru-RU" b="0" i="0" dirty="0">
                <a:solidFill>
                  <a:srgbClr val="000000"/>
                </a:solidFill>
                <a:effectLst/>
                <a:latin typeface="BOLD"/>
              </a:rPr>
              <a:t>спортивной электроэнцефалографии</a:t>
            </a:r>
            <a:r>
              <a:rPr lang="ru-RU" b="0" i="0" dirty="0">
                <a:solidFill>
                  <a:srgbClr val="000000"/>
                </a:solidFill>
                <a:effectLst/>
                <a:latin typeface="REG"/>
              </a:rPr>
              <a:t>.</a:t>
            </a:r>
            <a:endParaRPr lang="ru-RU" dirty="0"/>
          </a:p>
        </p:txBody>
      </p:sp>
      <p:pic>
        <p:nvPicPr>
          <p:cNvPr id="2051" name="Picture 3" descr="_._.__310">
            <a:extLst>
              <a:ext uri="{FF2B5EF4-FFF2-40B4-BE49-F238E27FC236}">
                <a16:creationId xmlns:a16="http://schemas.microsoft.com/office/drawing/2014/main" id="{391E43B8-C51C-4DE6-82FA-427E14249B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4873" y="1546455"/>
            <a:ext cx="1542847" cy="2214271"/>
          </a:xfrm>
          <a:prstGeom prst="rect">
            <a:avLst/>
          </a:prstGeom>
          <a:noFill/>
          <a:extLst>
            <a:ext uri="{909E8E84-426E-40DD-AFC4-6F175D3DCCD1}">
              <a14:hiddenFill xmlns:a14="http://schemas.microsoft.com/office/drawing/2010/main">
                <a:solidFill>
                  <a:srgbClr val="FFFFFF"/>
                </a:solidFill>
              </a14:hiddenFill>
            </a:ext>
          </a:extLst>
        </p:spPr>
      </p:pic>
      <p:pic>
        <p:nvPicPr>
          <p:cNvPr id="2055" name="Picture 7">
            <a:extLst>
              <a:ext uri="{FF2B5EF4-FFF2-40B4-BE49-F238E27FC236}">
                <a16:creationId xmlns:a16="http://schemas.microsoft.com/office/drawing/2014/main" id="{255A37FA-BAFC-494E-8533-74CDA978239E}"/>
              </a:ext>
            </a:extLst>
          </p:cNvPr>
          <p:cNvPicPr>
            <a:picLocks noChangeAspect="1" noChangeArrowheads="1"/>
          </p:cNvPicPr>
          <p:nvPr/>
        </p:nvPicPr>
        <p:blipFill rotWithShape="1">
          <a:blip r:embed="rId4">
            <a:alphaModFix amt="20000"/>
            <a:extLst>
              <a:ext uri="{28A0092B-C50C-407E-A947-70E740481C1C}">
                <a14:useLocalDpi xmlns:a14="http://schemas.microsoft.com/office/drawing/2010/main" val="0"/>
              </a:ext>
            </a:extLst>
          </a:blip>
          <a:srcRect b="14575"/>
          <a:stretch/>
        </p:blipFill>
        <p:spPr bwMode="auto">
          <a:xfrm>
            <a:off x="0" y="0"/>
            <a:ext cx="12192000" cy="6791325"/>
          </a:xfrm>
          <a:prstGeom prst="rect">
            <a:avLst/>
          </a:prstGeom>
          <a:noFill/>
          <a:extLst>
            <a:ext uri="{909E8E84-426E-40DD-AFC4-6F175D3DCCD1}">
              <a14:hiddenFill xmlns:a14="http://schemas.microsoft.com/office/drawing/2010/main">
                <a:solidFill>
                  <a:srgbClr val="FFFFFF"/>
                </a:solidFill>
              </a14:hiddenFill>
            </a:ext>
          </a:extLst>
        </p:spPr>
      </p:pic>
      <p:pic>
        <p:nvPicPr>
          <p:cNvPr id="14" name="Рисунок 13">
            <a:extLst>
              <a:ext uri="{FF2B5EF4-FFF2-40B4-BE49-F238E27FC236}">
                <a16:creationId xmlns:a16="http://schemas.microsoft.com/office/drawing/2014/main" id="{B5755E44-B140-47F7-BDFD-95156A8AABE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58650" y="1460034"/>
            <a:ext cx="2387110" cy="2387110"/>
          </a:xfrm>
          <a:prstGeom prst="rect">
            <a:avLst/>
          </a:prstGeom>
        </p:spPr>
      </p:pic>
      <p:pic>
        <p:nvPicPr>
          <p:cNvPr id="16" name="Рисунок 15">
            <a:extLst>
              <a:ext uri="{FF2B5EF4-FFF2-40B4-BE49-F238E27FC236}">
                <a16:creationId xmlns:a16="http://schemas.microsoft.com/office/drawing/2014/main" id="{C0F8CB6A-511D-4E29-9F77-C5E3F0C7DF6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80057" y="2188337"/>
            <a:ext cx="1706953" cy="930505"/>
          </a:xfrm>
          <a:prstGeom prst="rect">
            <a:avLst/>
          </a:prstGeom>
        </p:spPr>
      </p:pic>
      <p:pic>
        <p:nvPicPr>
          <p:cNvPr id="4" name="Рисунок 3">
            <a:extLst>
              <a:ext uri="{FF2B5EF4-FFF2-40B4-BE49-F238E27FC236}">
                <a16:creationId xmlns:a16="http://schemas.microsoft.com/office/drawing/2014/main" id="{285072F7-1F2B-4D9E-942B-C5438DDAE98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759844" y="1774339"/>
            <a:ext cx="3125972" cy="1758500"/>
          </a:xfrm>
          <a:prstGeom prst="rect">
            <a:avLst/>
          </a:prstGeom>
        </p:spPr>
      </p:pic>
    </p:spTree>
    <p:extLst>
      <p:ext uri="{BB962C8B-B14F-4D97-AF65-F5344CB8AC3E}">
        <p14:creationId xmlns:p14="http://schemas.microsoft.com/office/powerpoint/2010/main" val="36591081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a:extLst>
              <a:ext uri="{FF2B5EF4-FFF2-40B4-BE49-F238E27FC236}">
                <a16:creationId xmlns:a16="http://schemas.microsoft.com/office/drawing/2014/main" id="{2ED1E000-1370-4D8C-8283-45A5F40A7C21}"/>
              </a:ext>
            </a:extLst>
          </p:cNvPr>
          <p:cNvSpPr/>
          <p:nvPr/>
        </p:nvSpPr>
        <p:spPr>
          <a:xfrm>
            <a:off x="2475378" y="400048"/>
            <a:ext cx="9366960" cy="646331"/>
          </a:xfrm>
          <a:prstGeom prst="rect">
            <a:avLst/>
          </a:prstGeom>
        </p:spPr>
        <p:txBody>
          <a:bodyPr wrap="square">
            <a:spAutoFit/>
          </a:bodyPr>
          <a:lstStyle/>
          <a:p>
            <a:r>
              <a:rPr lang="ru-RU" sz="3600" b="1" dirty="0">
                <a:latin typeface="+mj-lt"/>
                <a:ea typeface="+mj-ea"/>
                <a:cs typeface="+mj-cs"/>
              </a:rPr>
              <a:t>КОЛИЧЕСТВО НАУЧНЫХ СТАТЕЙ И ПУБЛИКАЦИЙ </a:t>
            </a:r>
          </a:p>
        </p:txBody>
      </p:sp>
      <p:pic>
        <p:nvPicPr>
          <p:cNvPr id="8" name="Рисунок 7">
            <a:extLst>
              <a:ext uri="{FF2B5EF4-FFF2-40B4-BE49-F238E27FC236}">
                <a16:creationId xmlns:a16="http://schemas.microsoft.com/office/drawing/2014/main" id="{451797EA-65BE-4746-9F1E-705BFEC7501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27444" y="1261533"/>
            <a:ext cx="791598" cy="757584"/>
          </a:xfrm>
          <a:prstGeom prst="rect">
            <a:avLst/>
          </a:prstGeom>
        </p:spPr>
      </p:pic>
      <p:graphicFrame>
        <p:nvGraphicFramePr>
          <p:cNvPr id="7" name="Диаграмма 6">
            <a:extLst>
              <a:ext uri="{FF2B5EF4-FFF2-40B4-BE49-F238E27FC236}">
                <a16:creationId xmlns:a16="http://schemas.microsoft.com/office/drawing/2014/main" id="{EC1BF97A-25D2-47E9-B385-567FACE09528}"/>
              </a:ext>
            </a:extLst>
          </p:cNvPr>
          <p:cNvGraphicFramePr>
            <a:graphicFrameLocks/>
          </p:cNvGraphicFramePr>
          <p:nvPr/>
        </p:nvGraphicFramePr>
        <p:xfrm>
          <a:off x="4176183" y="1423519"/>
          <a:ext cx="7666155" cy="3169367"/>
        </p:xfrm>
        <a:graphic>
          <a:graphicData uri="http://schemas.openxmlformats.org/drawingml/2006/chart">
            <c:chart xmlns:c="http://schemas.openxmlformats.org/drawingml/2006/chart" xmlns:r="http://schemas.openxmlformats.org/officeDocument/2006/relationships" r:id="rId4"/>
          </a:graphicData>
        </a:graphic>
      </p:graphicFrame>
      <p:pic>
        <p:nvPicPr>
          <p:cNvPr id="4" name="Рисунок 3">
            <a:extLst>
              <a:ext uri="{FF2B5EF4-FFF2-40B4-BE49-F238E27FC236}">
                <a16:creationId xmlns:a16="http://schemas.microsoft.com/office/drawing/2014/main" id="{759E6DBA-7858-4F45-B5E9-D42309D04C1B}"/>
              </a:ext>
            </a:extLst>
          </p:cNvPr>
          <p:cNvPicPr>
            <a:picLocks noChangeAspect="1"/>
          </p:cNvPicPr>
          <p:nvPr/>
        </p:nvPicPr>
        <p:blipFill rotWithShape="1">
          <a:blip r:embed="rId5">
            <a:extLst>
              <a:ext uri="{28A0092B-C50C-407E-A947-70E740481C1C}">
                <a14:useLocalDpi xmlns:a14="http://schemas.microsoft.com/office/drawing/2010/main" val="0"/>
              </a:ext>
            </a:extLst>
          </a:blip>
          <a:srcRect l="2334" t="11888" r="8342"/>
          <a:stretch/>
        </p:blipFill>
        <p:spPr>
          <a:xfrm>
            <a:off x="2593520" y="4671429"/>
            <a:ext cx="2208660" cy="1921686"/>
          </a:xfrm>
          <a:prstGeom prst="rect">
            <a:avLst/>
          </a:prstGeom>
        </p:spPr>
      </p:pic>
      <p:pic>
        <p:nvPicPr>
          <p:cNvPr id="9" name="Рисунок 8">
            <a:extLst>
              <a:ext uri="{FF2B5EF4-FFF2-40B4-BE49-F238E27FC236}">
                <a16:creationId xmlns:a16="http://schemas.microsoft.com/office/drawing/2014/main" id="{A9CFE3D1-1A94-42AD-9498-C66E5FC21B57}"/>
              </a:ext>
            </a:extLst>
          </p:cNvPr>
          <p:cNvPicPr>
            <a:picLocks noChangeAspect="1"/>
          </p:cNvPicPr>
          <p:nvPr/>
        </p:nvPicPr>
        <p:blipFill rotWithShape="1">
          <a:blip r:embed="rId6">
            <a:extLst>
              <a:ext uri="{28A0092B-C50C-407E-A947-70E740481C1C}">
                <a14:useLocalDpi xmlns:a14="http://schemas.microsoft.com/office/drawing/2010/main" val="0"/>
              </a:ext>
            </a:extLst>
          </a:blip>
          <a:srcRect t="5787" b="5859"/>
          <a:stretch/>
        </p:blipFill>
        <p:spPr>
          <a:xfrm>
            <a:off x="4829330" y="4671429"/>
            <a:ext cx="2274359" cy="1921686"/>
          </a:xfrm>
          <a:prstGeom prst="rect">
            <a:avLst/>
          </a:prstGeom>
        </p:spPr>
      </p:pic>
      <p:pic>
        <p:nvPicPr>
          <p:cNvPr id="10" name="Рисунок 9">
            <a:extLst>
              <a:ext uri="{FF2B5EF4-FFF2-40B4-BE49-F238E27FC236}">
                <a16:creationId xmlns:a16="http://schemas.microsoft.com/office/drawing/2014/main" id="{677D8BA7-DE49-441B-8E50-DDF3AC846C27}"/>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8314" r="6382"/>
          <a:stretch/>
        </p:blipFill>
        <p:spPr>
          <a:xfrm>
            <a:off x="7130839" y="4671429"/>
            <a:ext cx="2174998" cy="1921686"/>
          </a:xfrm>
          <a:prstGeom prst="rect">
            <a:avLst/>
          </a:prstGeom>
        </p:spPr>
      </p:pic>
      <p:pic>
        <p:nvPicPr>
          <p:cNvPr id="11" name="Рисунок 10">
            <a:extLst>
              <a:ext uri="{FF2B5EF4-FFF2-40B4-BE49-F238E27FC236}">
                <a16:creationId xmlns:a16="http://schemas.microsoft.com/office/drawing/2014/main" id="{AEB5C442-9CF5-4E28-8A5C-B700E2CCBAB3}"/>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l="33691"/>
          <a:stretch/>
        </p:blipFill>
        <p:spPr>
          <a:xfrm>
            <a:off x="9339429" y="4671429"/>
            <a:ext cx="2367047" cy="1927971"/>
          </a:xfrm>
          <a:prstGeom prst="rect">
            <a:avLst/>
          </a:prstGeom>
        </p:spPr>
      </p:pic>
      <p:pic>
        <p:nvPicPr>
          <p:cNvPr id="5" name="Рисунок 4">
            <a:extLst>
              <a:ext uri="{FF2B5EF4-FFF2-40B4-BE49-F238E27FC236}">
                <a16:creationId xmlns:a16="http://schemas.microsoft.com/office/drawing/2014/main" id="{26299C43-5DB3-4C6A-972C-EC967416AD6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81756" y="1640325"/>
            <a:ext cx="2937933" cy="2937933"/>
          </a:xfrm>
          <a:prstGeom prst="rect">
            <a:avLst/>
          </a:prstGeom>
        </p:spPr>
      </p:pic>
    </p:spTree>
    <p:extLst>
      <p:ext uri="{BB962C8B-B14F-4D97-AF65-F5344CB8AC3E}">
        <p14:creationId xmlns:p14="http://schemas.microsoft.com/office/powerpoint/2010/main" val="25335903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055EAF91-1916-4ADA-B8AF-AADEC183C715}"/>
              </a:ext>
            </a:extLst>
          </p:cNvPr>
          <p:cNvPicPr>
            <a:picLocks noChangeAspect="1"/>
          </p:cNvPicPr>
          <p:nvPr/>
        </p:nvPicPr>
        <p:blipFill rotWithShape="1">
          <a:blip r:embed="rId3"/>
          <a:srcRect t="11166" b="12619"/>
          <a:stretch/>
        </p:blipFill>
        <p:spPr>
          <a:xfrm>
            <a:off x="526995" y="1434164"/>
            <a:ext cx="10696575" cy="3825765"/>
          </a:xfrm>
          <a:prstGeom prst="rect">
            <a:avLst/>
          </a:prstGeom>
        </p:spPr>
      </p:pic>
      <p:sp>
        <p:nvSpPr>
          <p:cNvPr id="4" name="Прямоугольник 3">
            <a:extLst>
              <a:ext uri="{FF2B5EF4-FFF2-40B4-BE49-F238E27FC236}">
                <a16:creationId xmlns:a16="http://schemas.microsoft.com/office/drawing/2014/main" id="{1095C4C6-91BF-4BC9-B7C1-06C4C95CEE1D}"/>
              </a:ext>
            </a:extLst>
          </p:cNvPr>
          <p:cNvSpPr/>
          <p:nvPr/>
        </p:nvSpPr>
        <p:spPr>
          <a:xfrm>
            <a:off x="444256" y="5259929"/>
            <a:ext cx="11220749" cy="1569660"/>
          </a:xfrm>
          <a:prstGeom prst="rect">
            <a:avLst/>
          </a:prstGeom>
        </p:spPr>
        <p:txBody>
          <a:bodyPr wrap="square">
            <a:spAutoFit/>
          </a:bodyPr>
          <a:lstStyle/>
          <a:p>
            <a:r>
              <a:rPr lang="ru-RU" sz="2400" b="1" dirty="0"/>
              <a:t>Биологическая обратная связь </a:t>
            </a:r>
            <a:r>
              <a:rPr lang="ru-RU" dirty="0"/>
              <a:t>(англ. biofeedback) — технология, включающая в себя комплекс исследовательских, немедицинских, физиологических, профилактических и лечебных процедур, в ходе которых человеку посредством внешней цепи обратной связи, организованной преимущественно с помощью микропроцессорной или компьютерной техники, предъявляется информация о состоянии и изменении тех или иных собственных физиологических процессов.</a:t>
            </a:r>
          </a:p>
        </p:txBody>
      </p:sp>
      <p:sp>
        <p:nvSpPr>
          <p:cNvPr id="5" name="Прямоугольник 4">
            <a:extLst>
              <a:ext uri="{FF2B5EF4-FFF2-40B4-BE49-F238E27FC236}">
                <a16:creationId xmlns:a16="http://schemas.microsoft.com/office/drawing/2014/main" id="{9E6BFADB-0974-4103-93CA-5EE1853B6E63}"/>
              </a:ext>
            </a:extLst>
          </p:cNvPr>
          <p:cNvSpPr/>
          <p:nvPr/>
        </p:nvSpPr>
        <p:spPr>
          <a:xfrm>
            <a:off x="2778426" y="133032"/>
            <a:ext cx="7805948" cy="707886"/>
          </a:xfrm>
          <a:prstGeom prst="rect">
            <a:avLst/>
          </a:prstGeom>
        </p:spPr>
        <p:txBody>
          <a:bodyPr wrap="square">
            <a:spAutoFit/>
          </a:bodyPr>
          <a:lstStyle/>
          <a:p>
            <a:r>
              <a:rPr lang="ru-RU" sz="4000" b="1" dirty="0">
                <a:latin typeface="+mj-lt"/>
                <a:ea typeface="+mj-ea"/>
                <a:cs typeface="+mj-cs"/>
              </a:rPr>
              <a:t>Определение термина БОС</a:t>
            </a:r>
          </a:p>
        </p:txBody>
      </p:sp>
    </p:spTree>
    <p:extLst>
      <p:ext uri="{BB962C8B-B14F-4D97-AF65-F5344CB8AC3E}">
        <p14:creationId xmlns:p14="http://schemas.microsoft.com/office/powerpoint/2010/main" val="15859128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p:cNvSpPr>
          <p:nvPr>
            <p:ph type="title"/>
          </p:nvPr>
        </p:nvSpPr>
        <p:spPr>
          <a:xfrm>
            <a:off x="3556328" y="225821"/>
            <a:ext cx="6868427" cy="1325563"/>
          </a:xfrm>
        </p:spPr>
        <p:txBody>
          <a:bodyPr/>
          <a:lstStyle/>
          <a:p>
            <a:pPr>
              <a:defRPr/>
            </a:pPr>
            <a:r>
              <a:rPr lang="ru-RU" altLang="ru-RU" dirty="0"/>
              <a:t>БОС «простыми словами» </a:t>
            </a:r>
            <a:r>
              <a:rPr lang="en-US" altLang="ru-RU" dirty="0"/>
              <a:t/>
            </a:r>
            <a:br>
              <a:rPr lang="en-US" altLang="ru-RU" dirty="0"/>
            </a:br>
            <a:endParaRPr lang="ru-RU" altLang="ru-RU" sz="2215" dirty="0"/>
          </a:p>
        </p:txBody>
      </p:sp>
      <p:sp>
        <p:nvSpPr>
          <p:cNvPr id="9219" name="Rectangle 3"/>
          <p:cNvSpPr>
            <a:spLocks noGrp="1"/>
          </p:cNvSpPr>
          <p:nvPr>
            <p:ph type="body" idx="1"/>
          </p:nvPr>
        </p:nvSpPr>
        <p:spPr>
          <a:xfrm>
            <a:off x="838200" y="2017947"/>
            <a:ext cx="10993756" cy="3198946"/>
          </a:xfrm>
        </p:spPr>
        <p:txBody>
          <a:bodyPr/>
          <a:lstStyle/>
          <a:p>
            <a:pPr algn="just"/>
            <a:r>
              <a:rPr lang="ru-RU" altLang="ru-RU" sz="3200" dirty="0"/>
              <a:t>«зеркало», отражающее внутреннюю активность и реактивность, для того, чтобы помочь человеку увидеть себя более четко, ясно.</a:t>
            </a:r>
          </a:p>
          <a:p>
            <a:pPr algn="just"/>
            <a:endParaRPr lang="ru-RU" altLang="ru-RU" sz="3200" dirty="0"/>
          </a:p>
          <a:p>
            <a:pPr algn="just"/>
            <a:r>
              <a:rPr lang="ru-RU" altLang="ru-RU" sz="3200" dirty="0"/>
              <a:t>«Волшебные очки», позволяющие терапевту видеть то, что прежде было невидимым.</a:t>
            </a:r>
            <a:endParaRPr lang="en-US" altLang="ru-RU" sz="3200" dirty="0"/>
          </a:p>
          <a:p>
            <a:endParaRPr lang="ru-RU" altLang="ru-RU" sz="2600" dirty="0"/>
          </a:p>
        </p:txBody>
      </p:sp>
      <p:sp>
        <p:nvSpPr>
          <p:cNvPr id="10244" name="Rectangle 4"/>
          <p:cNvSpPr>
            <a:spLocks noChangeArrowheads="1"/>
          </p:cNvSpPr>
          <p:nvPr/>
        </p:nvSpPr>
        <p:spPr bwMode="auto">
          <a:xfrm>
            <a:off x="1567681" y="6124220"/>
            <a:ext cx="3276600"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ru-RU" altLang="ru-RU" sz="1800" dirty="0">
                <a:cs typeface="Arial" panose="020B0604020202020204" pitchFamily="34" charset="0"/>
                <a:hlinkClick r:id="rId3"/>
              </a:rPr>
              <a:t>http://biofeedbackhealth.org/</a:t>
            </a:r>
            <a:r>
              <a:rPr lang="ru-RU" altLang="ru-RU" sz="1800" dirty="0">
                <a:cs typeface="Arial" panose="020B0604020202020204" pitchFamily="34" charset="0"/>
              </a:rPr>
              <a:t> </a:t>
            </a:r>
          </a:p>
        </p:txBody>
      </p:sp>
      <p:pic>
        <p:nvPicPr>
          <p:cNvPr id="5" name="Рисунок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50523" y="5125164"/>
            <a:ext cx="3181433" cy="1732836"/>
          </a:xfrm>
          <a:prstGeom prst="rect">
            <a:avLst/>
          </a:prstGeom>
        </p:spPr>
      </p:pic>
      <p:sp>
        <p:nvSpPr>
          <p:cNvPr id="2" name="Прямоугольник 1">
            <a:extLst>
              <a:ext uri="{FF2B5EF4-FFF2-40B4-BE49-F238E27FC236}">
                <a16:creationId xmlns:a16="http://schemas.microsoft.com/office/drawing/2014/main" id="{1C343834-8322-40B2-8CBB-8D07A17D6C86}"/>
              </a:ext>
            </a:extLst>
          </p:cNvPr>
          <p:cNvSpPr/>
          <p:nvPr/>
        </p:nvSpPr>
        <p:spPr>
          <a:xfrm>
            <a:off x="4844281" y="6124775"/>
            <a:ext cx="4292522" cy="369332"/>
          </a:xfrm>
          <a:prstGeom prst="rect">
            <a:avLst/>
          </a:prstGeom>
        </p:spPr>
        <p:txBody>
          <a:bodyPr wrap="none">
            <a:spAutoFit/>
          </a:bodyPr>
          <a:lstStyle/>
          <a:p>
            <a:r>
              <a:rPr lang="ru-RU" altLang="ru-RU" dirty="0"/>
              <a:t>(</a:t>
            </a:r>
            <a:r>
              <a:rPr lang="en-US" altLang="ru-RU" dirty="0" err="1"/>
              <a:t>Peper</a:t>
            </a:r>
            <a:r>
              <a:rPr lang="en-US" altLang="ru-RU" dirty="0"/>
              <a:t> E. &amp; Gibney K.H., Biofeedback, 1998)</a:t>
            </a:r>
            <a:endParaRPr lang="ru-RU" dirty="0"/>
          </a:p>
        </p:txBody>
      </p:sp>
    </p:spTree>
    <p:extLst>
      <p:ext uri="{BB962C8B-B14F-4D97-AF65-F5344CB8AC3E}">
        <p14:creationId xmlns:p14="http://schemas.microsoft.com/office/powerpoint/2010/main" val="3211052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249103" y="59127"/>
            <a:ext cx="6992906" cy="967240"/>
          </a:xfrm>
        </p:spPr>
        <p:txBody>
          <a:bodyPr/>
          <a:lstStyle/>
          <a:p>
            <a:pPr algn="ctr"/>
            <a:r>
              <a:rPr lang="ru-RU" b="1" dirty="0"/>
              <a:t>История</a:t>
            </a:r>
            <a:endParaRPr lang="ru-RU" dirty="0"/>
          </a:p>
        </p:txBody>
      </p:sp>
      <p:sp>
        <p:nvSpPr>
          <p:cNvPr id="3" name="Объект 2"/>
          <p:cNvSpPr>
            <a:spLocks noGrp="1"/>
          </p:cNvSpPr>
          <p:nvPr>
            <p:ph idx="1"/>
          </p:nvPr>
        </p:nvSpPr>
        <p:spPr>
          <a:xfrm>
            <a:off x="363454" y="4125685"/>
            <a:ext cx="11693079" cy="3777622"/>
          </a:xfrm>
        </p:spPr>
        <p:txBody>
          <a:bodyPr>
            <a:normAutofit/>
          </a:bodyPr>
          <a:lstStyle/>
          <a:p>
            <a:pPr marL="0" indent="0">
              <a:buNone/>
            </a:pPr>
            <a:r>
              <a:rPr lang="ru-RU" sz="2400" b="1" dirty="0"/>
              <a:t>Основой для создания метода БОС послужили фундаментальные исследования механизмов регуляции физиологических и развития патологических процессов,           а также результаты прикладного изучения рациональных способов активации адаптивных систем мозга здорового и больного человека. </a:t>
            </a:r>
          </a:p>
          <a:p>
            <a:pPr marL="0" indent="0">
              <a:buNone/>
            </a:pPr>
            <a:r>
              <a:rPr lang="ru-RU" sz="2000" dirty="0"/>
              <a:t>В связи с этим нужно упомянуть великих русских физиологов </a:t>
            </a:r>
            <a:r>
              <a:rPr lang="ru-RU" sz="2000" dirty="0">
                <a:hlinkClick r:id="rId3" tooltip="Сеченов, Иван Михайлович"/>
              </a:rPr>
              <a:t>И. М. Сеченова</a:t>
            </a:r>
            <a:r>
              <a:rPr lang="ru-RU" sz="2000" dirty="0"/>
              <a:t> и </a:t>
            </a:r>
            <a:r>
              <a:rPr lang="ru-RU" sz="2000" dirty="0">
                <a:hlinkClick r:id="rId4" tooltip="И. П. Павлов"/>
              </a:rPr>
              <a:t>И.П. Павлова</a:t>
            </a:r>
            <a:r>
              <a:rPr lang="ru-RU" sz="2000" dirty="0"/>
              <a:t> — авторов теории условных рефлексов. В ХХ веке идейными продолжателями исследований И. М. Сеченова и И.П. Павлова стали </a:t>
            </a:r>
            <a:r>
              <a:rPr lang="ru-RU" sz="2000" dirty="0">
                <a:hlinkClick r:id="rId5" tooltip="Быков, Константин Михайлович"/>
              </a:rPr>
              <a:t>К. М. Быков</a:t>
            </a:r>
            <a:r>
              <a:rPr lang="ru-RU" sz="2000" dirty="0"/>
              <a:t> (теория кортико-висцеральных связей), </a:t>
            </a:r>
            <a:r>
              <a:rPr lang="ru-RU" sz="2000" dirty="0">
                <a:hlinkClick r:id="rId6" tooltip="Анохин, Пётр Кузьмич"/>
              </a:rPr>
              <a:t>П. К. Анохин</a:t>
            </a:r>
            <a:r>
              <a:rPr lang="ru-RU" sz="2000" dirty="0"/>
              <a:t> (теория функциональных систем), </a:t>
            </a:r>
            <a:r>
              <a:rPr lang="ru-RU" sz="2000" dirty="0">
                <a:hlinkClick r:id="rId7" tooltip="Н. П. Бехтерева"/>
              </a:rPr>
              <a:t>Н. П. Бехтерева</a:t>
            </a:r>
            <a:r>
              <a:rPr lang="ru-RU" sz="2000" dirty="0"/>
              <a:t> (теория устойчивых патологических состояний).</a:t>
            </a:r>
          </a:p>
        </p:txBody>
      </p:sp>
      <p:pic>
        <p:nvPicPr>
          <p:cNvPr id="3074" name="Picture 2" descr="http://www.smolensk.ru/user/sgma/MMORPH/N-46-html/pastushenkova/pastushenkova.files/image063.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20737" y="1387241"/>
            <a:ext cx="1843914" cy="2697871"/>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900igr.net/datai/obschestvoznanie/Uchebniki-dlja-shkoly/0017-041-Znanija-ne-podkreplennye-telesnym-opytom-ili-chuvstvennym-vpechatleniem.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480215" y="1387239"/>
            <a:ext cx="2101780" cy="2712452"/>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Bykov konst mih.jpg"/>
          <p:cNvPicPr>
            <a:picLocks noChangeAspect="1" noChangeArrowheads="1"/>
          </p:cNvPicPr>
          <p:nvPr/>
        </p:nvPicPr>
        <p:blipFill rotWithShape="1">
          <a:blip r:embed="rId10">
            <a:extLst>
              <a:ext uri="{28A0092B-C50C-407E-A947-70E740481C1C}">
                <a14:useLocalDpi xmlns:a14="http://schemas.microsoft.com/office/drawing/2010/main" val="0"/>
              </a:ext>
            </a:extLst>
          </a:blip>
          <a:srcRect l="10509" r="10253"/>
          <a:stretch/>
        </p:blipFill>
        <p:spPr bwMode="auto">
          <a:xfrm>
            <a:off x="4834366" y="1377904"/>
            <a:ext cx="1822380" cy="2704659"/>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Анохин Пётр Кузьмич 1.jpg"/>
          <p:cNvPicPr>
            <a:picLocks noChangeAspect="1" noChangeArrowheads="1"/>
          </p:cNvPicPr>
          <p:nvPr/>
        </p:nvPicPr>
        <p:blipFill rotWithShape="1">
          <a:blip r:embed="rId11">
            <a:extLst>
              <a:ext uri="{28A0092B-C50C-407E-A947-70E740481C1C}">
                <a14:useLocalDpi xmlns:a14="http://schemas.microsoft.com/office/drawing/2010/main" val="0"/>
              </a:ext>
            </a:extLst>
          </a:blip>
          <a:srcRect l="44336" t="-272" r="11687" b="38389"/>
          <a:stretch/>
        </p:blipFill>
        <p:spPr bwMode="auto">
          <a:xfrm>
            <a:off x="6974086" y="1387239"/>
            <a:ext cx="1862469" cy="2697873"/>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http://ns.ihb.spb.ru/images/1.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9048837" y="1384689"/>
            <a:ext cx="2054584" cy="26978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5146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115744"/>
            <a:ext cx="10515600" cy="632402"/>
          </a:xfrm>
        </p:spPr>
        <p:txBody>
          <a:bodyPr>
            <a:normAutofit/>
          </a:bodyPr>
          <a:lstStyle/>
          <a:p>
            <a:pPr algn="ctr"/>
            <a:r>
              <a:rPr lang="ru-RU" sz="3600" b="1" dirty="0"/>
              <a:t>«Три атланта» БОС-терапии</a:t>
            </a:r>
          </a:p>
        </p:txBody>
      </p:sp>
      <p:sp>
        <p:nvSpPr>
          <p:cNvPr id="3" name="Объект 2"/>
          <p:cNvSpPr>
            <a:spLocks noGrp="1"/>
          </p:cNvSpPr>
          <p:nvPr>
            <p:ph idx="1"/>
          </p:nvPr>
        </p:nvSpPr>
        <p:spPr>
          <a:xfrm>
            <a:off x="921327" y="1330036"/>
            <a:ext cx="10515600" cy="4830619"/>
          </a:xfrm>
        </p:spPr>
        <p:txBody>
          <a:bodyPr>
            <a:normAutofit/>
          </a:bodyPr>
          <a:lstStyle/>
          <a:p>
            <a:r>
              <a:rPr lang="ru-RU" sz="2400" dirty="0"/>
              <a:t>Теория условных рефлексов И.П. Павлова - выработка </a:t>
            </a:r>
            <a:r>
              <a:rPr lang="ru-RU" sz="2400" dirty="0" err="1"/>
              <a:t>условнорефлекторного</a:t>
            </a:r>
            <a:r>
              <a:rPr lang="ru-RU" sz="2400" dirty="0"/>
              <a:t> механизма реагирования в типовых обстоятельствах</a:t>
            </a:r>
          </a:p>
          <a:p>
            <a:pPr marL="0" indent="0">
              <a:buNone/>
            </a:pPr>
            <a:endParaRPr lang="ru-RU" sz="2400" dirty="0"/>
          </a:p>
          <a:p>
            <a:endParaRPr lang="ru-RU" sz="2400" dirty="0"/>
          </a:p>
          <a:p>
            <a:r>
              <a:rPr lang="ru-RU" sz="2400" dirty="0"/>
              <a:t>Теория ФС П.К. Анохина – понятная структура поведения (ФС 2 типа) для выработки рефлекса</a:t>
            </a:r>
          </a:p>
          <a:p>
            <a:pPr marL="0" indent="0">
              <a:buNone/>
            </a:pPr>
            <a:endParaRPr lang="ru-RU" sz="2400" dirty="0"/>
          </a:p>
          <a:p>
            <a:endParaRPr lang="ru-RU" sz="2400" dirty="0"/>
          </a:p>
          <a:p>
            <a:r>
              <a:rPr lang="ru-RU" sz="2400" dirty="0"/>
              <a:t>Нейропластичность – отражает морфологические аспекты процесса, обуславливает </a:t>
            </a:r>
            <a:r>
              <a:rPr lang="ru-RU" sz="2400" dirty="0" err="1"/>
              <a:t>временнЫе</a:t>
            </a:r>
            <a:r>
              <a:rPr lang="ru-RU" sz="2400" dirty="0"/>
              <a:t> требования к построению курса БОС-терапии </a:t>
            </a:r>
          </a:p>
        </p:txBody>
      </p:sp>
      <p:pic>
        <p:nvPicPr>
          <p:cNvPr id="4" name="Рисунок 3"/>
          <p:cNvPicPr>
            <a:picLocks noChangeAspect="1"/>
          </p:cNvPicPr>
          <p:nvPr/>
        </p:nvPicPr>
        <p:blipFill>
          <a:blip r:embed="rId2"/>
          <a:stretch>
            <a:fillRect/>
          </a:stretch>
        </p:blipFill>
        <p:spPr>
          <a:xfrm>
            <a:off x="419100" y="4434320"/>
            <a:ext cx="419100" cy="1428750"/>
          </a:xfrm>
          <a:prstGeom prst="rect">
            <a:avLst/>
          </a:prstGeom>
        </p:spPr>
      </p:pic>
      <p:pic>
        <p:nvPicPr>
          <p:cNvPr id="5" name="Рисунок 4"/>
          <p:cNvPicPr>
            <a:picLocks noChangeAspect="1"/>
          </p:cNvPicPr>
          <p:nvPr/>
        </p:nvPicPr>
        <p:blipFill>
          <a:blip r:embed="rId2"/>
          <a:stretch>
            <a:fillRect/>
          </a:stretch>
        </p:blipFill>
        <p:spPr>
          <a:xfrm>
            <a:off x="419100" y="2714625"/>
            <a:ext cx="419100" cy="1428750"/>
          </a:xfrm>
          <a:prstGeom prst="rect">
            <a:avLst/>
          </a:prstGeom>
        </p:spPr>
      </p:pic>
      <p:pic>
        <p:nvPicPr>
          <p:cNvPr id="6" name="Рисунок 5"/>
          <p:cNvPicPr>
            <a:picLocks noChangeAspect="1"/>
          </p:cNvPicPr>
          <p:nvPr/>
        </p:nvPicPr>
        <p:blipFill>
          <a:blip r:embed="rId2"/>
          <a:stretch>
            <a:fillRect/>
          </a:stretch>
        </p:blipFill>
        <p:spPr>
          <a:xfrm>
            <a:off x="419100" y="994930"/>
            <a:ext cx="419100" cy="1428750"/>
          </a:xfrm>
          <a:prstGeom prst="rect">
            <a:avLst/>
          </a:prstGeom>
        </p:spPr>
      </p:pic>
    </p:spTree>
    <p:extLst>
      <p:ext uri="{BB962C8B-B14F-4D97-AF65-F5344CB8AC3E}">
        <p14:creationId xmlns:p14="http://schemas.microsoft.com/office/powerpoint/2010/main" val="372358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a:extLst>
              <a:ext uri="{FF2B5EF4-FFF2-40B4-BE49-F238E27FC236}">
                <a16:creationId xmlns:a16="http://schemas.microsoft.com/office/drawing/2014/main" id="{321590BC-193E-4482-A740-3A7142DA774B}"/>
              </a:ext>
            </a:extLst>
          </p:cNvPr>
          <p:cNvSpPr/>
          <p:nvPr/>
        </p:nvSpPr>
        <p:spPr>
          <a:xfrm>
            <a:off x="3644046" y="438629"/>
            <a:ext cx="4903907" cy="769441"/>
          </a:xfrm>
          <a:prstGeom prst="rect">
            <a:avLst/>
          </a:prstGeom>
        </p:spPr>
        <p:txBody>
          <a:bodyPr wrap="none">
            <a:spAutoFit/>
          </a:bodyPr>
          <a:lstStyle/>
          <a:p>
            <a:r>
              <a:rPr lang="ru-RU" sz="4400" b="1" dirty="0" err="1">
                <a:latin typeface="+mj-lt"/>
                <a:ea typeface="+mj-ea"/>
                <a:cs typeface="+mj-cs"/>
              </a:rPr>
              <a:t>Нейропластичность</a:t>
            </a:r>
            <a:r>
              <a:rPr lang="ru-RU" sz="4400" b="1" dirty="0">
                <a:latin typeface="+mj-lt"/>
                <a:ea typeface="+mj-ea"/>
                <a:cs typeface="+mj-cs"/>
              </a:rPr>
              <a:t> </a:t>
            </a:r>
          </a:p>
        </p:txBody>
      </p:sp>
      <p:pic>
        <p:nvPicPr>
          <p:cNvPr id="1026" name="Picture 2">
            <a:extLst>
              <a:ext uri="{FF2B5EF4-FFF2-40B4-BE49-F238E27FC236}">
                <a16:creationId xmlns:a16="http://schemas.microsoft.com/office/drawing/2014/main" id="{20526264-AB0C-4251-BA91-AB6806F874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41533" y="1972185"/>
            <a:ext cx="5609588" cy="3850217"/>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3">
            <a:extLst>
              <a:ext uri="{FF2B5EF4-FFF2-40B4-BE49-F238E27FC236}">
                <a16:creationId xmlns:a16="http://schemas.microsoft.com/office/drawing/2014/main" id="{26B48940-830F-4A22-B626-26F9D50B4EE2}"/>
              </a:ext>
            </a:extLst>
          </p:cNvPr>
          <p:cNvSpPr txBox="1">
            <a:spLocks/>
          </p:cNvSpPr>
          <p:nvPr/>
        </p:nvSpPr>
        <p:spPr>
          <a:xfrm>
            <a:off x="505988" y="1974848"/>
            <a:ext cx="5835545" cy="385021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ru-RU" altLang="ru-RU" sz="3200" dirty="0"/>
              <a:t>Синаптическая пластичность</a:t>
            </a:r>
          </a:p>
          <a:p>
            <a:pPr algn="just"/>
            <a:endParaRPr lang="ru-RU" altLang="ru-RU" sz="3200" dirty="0"/>
          </a:p>
          <a:p>
            <a:pPr algn="just"/>
            <a:r>
              <a:rPr lang="ru-RU" altLang="ru-RU" sz="3200" dirty="0"/>
              <a:t>Нейронное </a:t>
            </a:r>
            <a:r>
              <a:rPr lang="ru-RU" altLang="ru-RU" sz="3200" dirty="0" err="1"/>
              <a:t>ремоделирование</a:t>
            </a:r>
            <a:endParaRPr lang="ru-RU" altLang="ru-RU" sz="3200" dirty="0"/>
          </a:p>
          <a:p>
            <a:pPr marL="0" indent="0" algn="just">
              <a:buNone/>
            </a:pPr>
            <a:r>
              <a:rPr lang="ru-RU" altLang="ru-RU" dirty="0"/>
              <a:t>(больше </a:t>
            </a:r>
            <a:r>
              <a:rPr lang="ru-RU" altLang="ru-RU" dirty="0" err="1"/>
              <a:t>шипиков</a:t>
            </a:r>
            <a:r>
              <a:rPr lang="ru-RU" altLang="ru-RU" dirty="0"/>
              <a:t>, ветвистее аксоны)</a:t>
            </a:r>
          </a:p>
          <a:p>
            <a:pPr marL="0" indent="0" algn="just">
              <a:buNone/>
            </a:pPr>
            <a:endParaRPr lang="en-US" altLang="ru-RU" sz="3200" dirty="0"/>
          </a:p>
          <a:p>
            <a:pPr algn="just"/>
            <a:r>
              <a:rPr lang="ru-RU" altLang="ru-RU" sz="3200" dirty="0"/>
              <a:t>Нейрогенез </a:t>
            </a:r>
          </a:p>
          <a:p>
            <a:pPr marL="0" indent="0" algn="just">
              <a:buNone/>
            </a:pPr>
            <a:r>
              <a:rPr lang="ru-RU" altLang="ru-RU" dirty="0"/>
              <a:t>(новые клетки)</a:t>
            </a:r>
          </a:p>
        </p:txBody>
      </p:sp>
    </p:spTree>
    <p:extLst>
      <p:ext uri="{BB962C8B-B14F-4D97-AF65-F5344CB8AC3E}">
        <p14:creationId xmlns:p14="http://schemas.microsoft.com/office/powerpoint/2010/main" val="10441279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1">
            <a:extLst>
              <a:ext uri="{FF2B5EF4-FFF2-40B4-BE49-F238E27FC236}">
                <a16:creationId xmlns:a16="http://schemas.microsoft.com/office/drawing/2014/main" id="{9FDE1538-6534-7B4C-B013-3B59E0A9579A}"/>
              </a:ext>
            </a:extLst>
          </p:cNvPr>
          <p:cNvSpPr txBox="1">
            <a:spLocks/>
          </p:cNvSpPr>
          <p:nvPr/>
        </p:nvSpPr>
        <p:spPr>
          <a:xfrm>
            <a:off x="1023440" y="299260"/>
            <a:ext cx="10199078" cy="55372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b="1" kern="1200">
                <a:solidFill>
                  <a:schemeClr val="bg1"/>
                </a:solidFill>
                <a:latin typeface="+mj-lt"/>
                <a:ea typeface="+mj-ea"/>
                <a:cs typeface="+mj-cs"/>
              </a:defRPr>
            </a:lvl1pPr>
          </a:lstStyle>
          <a:p>
            <a:r>
              <a:rPr lang="ru-RU" sz="3600" dirty="0">
                <a:solidFill>
                  <a:schemeClr val="tx1"/>
                </a:solidFill>
              </a:rPr>
              <a:t>Временные аспекты проведения БОС-тренингов</a:t>
            </a:r>
          </a:p>
        </p:txBody>
      </p:sp>
      <p:pic>
        <p:nvPicPr>
          <p:cNvPr id="7" name="Рисунок 6">
            <a:extLst>
              <a:ext uri="{FF2B5EF4-FFF2-40B4-BE49-F238E27FC236}">
                <a16:creationId xmlns:a16="http://schemas.microsoft.com/office/drawing/2014/main" id="{312DA303-4F65-7C4C-B8AA-6844E799E535}"/>
              </a:ext>
            </a:extLst>
          </p:cNvPr>
          <p:cNvPicPr>
            <a:picLocks noChangeAspect="1"/>
          </p:cNvPicPr>
          <p:nvPr/>
        </p:nvPicPr>
        <p:blipFill>
          <a:blip r:embed="rId2"/>
          <a:stretch>
            <a:fillRect/>
          </a:stretch>
        </p:blipFill>
        <p:spPr>
          <a:xfrm>
            <a:off x="173622" y="2236240"/>
            <a:ext cx="4681126" cy="812800"/>
          </a:xfrm>
          <a:prstGeom prst="rect">
            <a:avLst/>
          </a:prstGeom>
        </p:spPr>
      </p:pic>
      <p:pic>
        <p:nvPicPr>
          <p:cNvPr id="9" name="Рисунок 8">
            <a:extLst>
              <a:ext uri="{FF2B5EF4-FFF2-40B4-BE49-F238E27FC236}">
                <a16:creationId xmlns:a16="http://schemas.microsoft.com/office/drawing/2014/main" id="{4E236950-CF62-6849-A872-C28DB957F4E4}"/>
              </a:ext>
            </a:extLst>
          </p:cNvPr>
          <p:cNvPicPr>
            <a:picLocks noChangeAspect="1"/>
          </p:cNvPicPr>
          <p:nvPr/>
        </p:nvPicPr>
        <p:blipFill>
          <a:blip r:embed="rId3"/>
          <a:stretch>
            <a:fillRect/>
          </a:stretch>
        </p:blipFill>
        <p:spPr>
          <a:xfrm>
            <a:off x="5353512" y="3473449"/>
            <a:ext cx="6557566" cy="520700"/>
          </a:xfrm>
          <a:prstGeom prst="rect">
            <a:avLst/>
          </a:prstGeom>
        </p:spPr>
      </p:pic>
      <p:pic>
        <p:nvPicPr>
          <p:cNvPr id="11" name="Рисунок 10">
            <a:extLst>
              <a:ext uri="{FF2B5EF4-FFF2-40B4-BE49-F238E27FC236}">
                <a16:creationId xmlns:a16="http://schemas.microsoft.com/office/drawing/2014/main" id="{C0257501-F1E1-C049-9E36-8E65ABFAFB83}"/>
              </a:ext>
            </a:extLst>
          </p:cNvPr>
          <p:cNvPicPr>
            <a:picLocks noChangeAspect="1"/>
          </p:cNvPicPr>
          <p:nvPr/>
        </p:nvPicPr>
        <p:blipFill>
          <a:blip r:embed="rId4"/>
          <a:stretch>
            <a:fillRect/>
          </a:stretch>
        </p:blipFill>
        <p:spPr>
          <a:xfrm>
            <a:off x="173622" y="4425604"/>
            <a:ext cx="8622911" cy="571499"/>
          </a:xfrm>
          <a:prstGeom prst="rect">
            <a:avLst/>
          </a:prstGeom>
        </p:spPr>
      </p:pic>
      <p:pic>
        <p:nvPicPr>
          <p:cNvPr id="13" name="Рисунок 12">
            <a:extLst>
              <a:ext uri="{FF2B5EF4-FFF2-40B4-BE49-F238E27FC236}">
                <a16:creationId xmlns:a16="http://schemas.microsoft.com/office/drawing/2014/main" id="{1391D599-82F8-EE4F-B96A-24F469D84660}"/>
              </a:ext>
            </a:extLst>
          </p:cNvPr>
          <p:cNvPicPr>
            <a:picLocks noChangeAspect="1"/>
          </p:cNvPicPr>
          <p:nvPr/>
        </p:nvPicPr>
        <p:blipFill>
          <a:blip r:embed="rId5"/>
          <a:stretch>
            <a:fillRect/>
          </a:stretch>
        </p:blipFill>
        <p:spPr>
          <a:xfrm>
            <a:off x="5353512" y="5810829"/>
            <a:ext cx="4147443" cy="571498"/>
          </a:xfrm>
          <a:prstGeom prst="rect">
            <a:avLst/>
          </a:prstGeom>
        </p:spPr>
      </p:pic>
      <p:pic>
        <p:nvPicPr>
          <p:cNvPr id="2" name="Рисунок 1"/>
          <p:cNvPicPr>
            <a:picLocks noChangeAspect="1"/>
          </p:cNvPicPr>
          <p:nvPr/>
        </p:nvPicPr>
        <p:blipFill>
          <a:blip r:embed="rId6"/>
          <a:stretch>
            <a:fillRect/>
          </a:stretch>
        </p:blipFill>
        <p:spPr>
          <a:xfrm>
            <a:off x="7427036" y="957956"/>
            <a:ext cx="2410517" cy="2410517"/>
          </a:xfrm>
          <a:prstGeom prst="rect">
            <a:avLst/>
          </a:prstGeom>
        </p:spPr>
      </p:pic>
    </p:spTree>
    <p:extLst>
      <p:ext uri="{BB962C8B-B14F-4D97-AF65-F5344CB8AC3E}">
        <p14:creationId xmlns:p14="http://schemas.microsoft.com/office/powerpoint/2010/main" val="5884836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7212794" y="1769115"/>
            <a:ext cx="4747162" cy="1828800"/>
          </a:xfrm>
        </p:spPr>
        <p:txBody>
          <a:bodyPr>
            <a:normAutofit lnSpcReduction="10000"/>
          </a:bodyPr>
          <a:lstStyle/>
          <a:p>
            <a:pPr marL="0" indent="0">
              <a:buNone/>
            </a:pPr>
            <a:r>
              <a:rPr lang="ru-RU" b="1" dirty="0"/>
              <a:t>Как и всякая схема, она нуждается в уточнении и детализации применительно к каждому конкретному пациенту!</a:t>
            </a:r>
          </a:p>
          <a:p>
            <a:pPr marL="0" indent="0">
              <a:buNone/>
            </a:pPr>
            <a:endParaRPr lang="ru-RU" dirty="0"/>
          </a:p>
        </p:txBody>
      </p:sp>
      <p:graphicFrame>
        <p:nvGraphicFramePr>
          <p:cNvPr id="4" name="Схема 3"/>
          <p:cNvGraphicFramePr/>
          <p:nvPr>
            <p:extLst/>
          </p:nvPr>
        </p:nvGraphicFramePr>
        <p:xfrm>
          <a:off x="364323" y="1923802"/>
          <a:ext cx="6728031" cy="44520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Прямоугольник 1"/>
          <p:cNvSpPr/>
          <p:nvPr/>
        </p:nvSpPr>
        <p:spPr>
          <a:xfrm>
            <a:off x="2207156" y="53323"/>
            <a:ext cx="10505704" cy="1446550"/>
          </a:xfrm>
          <a:prstGeom prst="rect">
            <a:avLst/>
          </a:prstGeom>
        </p:spPr>
        <p:txBody>
          <a:bodyPr wrap="square">
            <a:spAutoFit/>
          </a:bodyPr>
          <a:lstStyle/>
          <a:p>
            <a:r>
              <a:rPr lang="ru-RU" sz="4400" dirty="0">
                <a:latin typeface="+mj-lt"/>
                <a:ea typeface="+mj-ea"/>
                <a:cs typeface="+mj-cs"/>
              </a:rPr>
              <a:t>Общая</a:t>
            </a:r>
            <a:r>
              <a:rPr lang="ru-RU" dirty="0"/>
              <a:t> </a:t>
            </a:r>
            <a:r>
              <a:rPr lang="ru-RU" sz="4400" dirty="0">
                <a:latin typeface="+mj-lt"/>
                <a:ea typeface="+mj-ea"/>
                <a:cs typeface="+mj-cs"/>
              </a:rPr>
              <a:t>схема лечебно-коррекционного курса при проведении БОС-терапии</a:t>
            </a:r>
          </a:p>
        </p:txBody>
      </p:sp>
      <p:grpSp>
        <p:nvGrpSpPr>
          <p:cNvPr id="6" name="Группа 5"/>
          <p:cNvGrpSpPr/>
          <p:nvPr/>
        </p:nvGrpSpPr>
        <p:grpSpPr>
          <a:xfrm>
            <a:off x="7267595" y="3680750"/>
            <a:ext cx="4637560" cy="949124"/>
            <a:chOff x="336401" y="1546698"/>
            <a:chExt cx="4709621" cy="1003680"/>
          </a:xfrm>
        </p:grpSpPr>
        <p:sp>
          <p:nvSpPr>
            <p:cNvPr id="7" name="Скругленный прямоугольник 6"/>
            <p:cNvSpPr/>
            <p:nvPr/>
          </p:nvSpPr>
          <p:spPr>
            <a:xfrm>
              <a:off x="336401" y="1546698"/>
              <a:ext cx="4709621" cy="1003680"/>
            </a:xfrm>
            <a:prstGeom prst="roundRect">
              <a:avLst/>
            </a:prstGeom>
          </p:spPr>
          <p:style>
            <a:lnRef idx="1">
              <a:schemeClr val="accent4"/>
            </a:lnRef>
            <a:fillRef idx="3">
              <a:schemeClr val="accent4"/>
            </a:fillRef>
            <a:effectRef idx="2">
              <a:schemeClr val="accent4"/>
            </a:effectRef>
            <a:fontRef idx="minor">
              <a:schemeClr val="lt1"/>
            </a:fontRef>
          </p:style>
        </p:sp>
        <p:sp>
          <p:nvSpPr>
            <p:cNvPr id="8" name="Скругленный прямоугольник 4"/>
            <p:cNvSpPr/>
            <p:nvPr/>
          </p:nvSpPr>
          <p:spPr>
            <a:xfrm>
              <a:off x="385397" y="1595694"/>
              <a:ext cx="4611629" cy="905688"/>
            </a:xfrm>
            <a:prstGeom prst="rect">
              <a:avLst/>
            </a:prstGeom>
          </p:spPr>
          <p:style>
            <a:lnRef idx="1">
              <a:schemeClr val="accent4"/>
            </a:lnRef>
            <a:fillRef idx="3">
              <a:schemeClr val="accent4"/>
            </a:fillRef>
            <a:effectRef idx="2">
              <a:schemeClr val="accent4"/>
            </a:effectRef>
            <a:fontRef idx="minor">
              <a:schemeClr val="lt1"/>
            </a:fontRef>
          </p:style>
          <p:txBody>
            <a:bodyPr spcFirstLastPara="0" vert="horz" wrap="square" lIns="178012" tIns="0" rIns="178012" bIns="0" numCol="1" spcCol="1270" anchor="ctr" anchorCtr="0">
              <a:noAutofit/>
            </a:bodyPr>
            <a:lstStyle/>
            <a:p>
              <a:pPr lvl="0" algn="l" defTabSz="1511300">
                <a:lnSpc>
                  <a:spcPct val="90000"/>
                </a:lnSpc>
                <a:spcBef>
                  <a:spcPct val="0"/>
                </a:spcBef>
                <a:spcAft>
                  <a:spcPct val="35000"/>
                </a:spcAft>
              </a:pPr>
              <a:r>
                <a:rPr lang="ru-RU" sz="3400" b="1" kern="1200" dirty="0"/>
                <a:t>I</a:t>
              </a:r>
              <a:r>
                <a:rPr lang="en-US" sz="3400" b="1" kern="1200" dirty="0"/>
                <a:t>V</a:t>
              </a:r>
              <a:r>
                <a:rPr lang="ru-RU" sz="3400" b="1" kern="1200" dirty="0"/>
                <a:t> этап БОС-тренинга</a:t>
              </a:r>
              <a:endParaRPr lang="ru-RU" sz="3400" kern="1200" dirty="0"/>
            </a:p>
          </p:txBody>
        </p:sp>
      </p:grpSp>
      <p:sp>
        <p:nvSpPr>
          <p:cNvPr id="9" name="Объект 2"/>
          <p:cNvSpPr txBox="1">
            <a:spLocks/>
          </p:cNvSpPr>
          <p:nvPr/>
        </p:nvSpPr>
        <p:spPr>
          <a:xfrm>
            <a:off x="7267595" y="4826761"/>
            <a:ext cx="4747162" cy="18288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ru-RU" b="1" dirty="0"/>
              <a:t>Самостоятельные занятия дома с применением индивидуального тренажера!</a:t>
            </a:r>
          </a:p>
          <a:p>
            <a:pPr marL="0" indent="0">
              <a:buFont typeface="Arial" panose="020B0604020202020204" pitchFamily="34" charset="0"/>
              <a:buNone/>
            </a:pPr>
            <a:endParaRPr lang="ru-RU" dirty="0"/>
          </a:p>
        </p:txBody>
      </p:sp>
      <p:pic>
        <p:nvPicPr>
          <p:cNvPr id="12" name="Рисунок 11" descr="Мозг">
            <a:extLst>
              <a:ext uri="{FF2B5EF4-FFF2-40B4-BE49-F238E27FC236}">
                <a16:creationId xmlns:a16="http://schemas.microsoft.com/office/drawing/2014/main" id="{2A469235-87E8-412E-9D0E-DD203182F29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808375" y="3912361"/>
            <a:ext cx="914400" cy="914400"/>
          </a:xfrm>
          <a:prstGeom prst="rect">
            <a:avLst/>
          </a:prstGeom>
        </p:spPr>
      </p:pic>
      <p:pic>
        <p:nvPicPr>
          <p:cNvPr id="14" name="Рисунок 13" descr="Голова с шестеренками">
            <a:extLst>
              <a:ext uri="{FF2B5EF4-FFF2-40B4-BE49-F238E27FC236}">
                <a16:creationId xmlns:a16="http://schemas.microsoft.com/office/drawing/2014/main" id="{FBFBF274-8592-4D77-86AC-31C1A7B689D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884575" y="5520706"/>
            <a:ext cx="914400" cy="914400"/>
          </a:xfrm>
          <a:prstGeom prst="rect">
            <a:avLst/>
          </a:prstGeom>
        </p:spPr>
      </p:pic>
      <p:pic>
        <p:nvPicPr>
          <p:cNvPr id="16" name="Рисунок 15" descr="Женщина с ребенком">
            <a:extLst>
              <a:ext uri="{FF2B5EF4-FFF2-40B4-BE49-F238E27FC236}">
                <a16:creationId xmlns:a16="http://schemas.microsoft.com/office/drawing/2014/main" id="{3D75815A-7039-46B1-A2DF-A8916D66441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884575" y="2400836"/>
            <a:ext cx="914400" cy="914400"/>
          </a:xfrm>
          <a:prstGeom prst="rect">
            <a:avLst/>
          </a:prstGeom>
        </p:spPr>
      </p:pic>
    </p:spTree>
    <p:extLst>
      <p:ext uri="{BB962C8B-B14F-4D97-AF65-F5344CB8AC3E}">
        <p14:creationId xmlns:p14="http://schemas.microsoft.com/office/powerpoint/2010/main" val="12958259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218267" y="120311"/>
            <a:ext cx="9370549" cy="1325563"/>
          </a:xfrm>
        </p:spPr>
        <p:txBody>
          <a:bodyPr/>
          <a:lstStyle/>
          <a:p>
            <a:r>
              <a:rPr lang="ru-RU" b="1" dirty="0"/>
              <a:t>Направления применения </a:t>
            </a:r>
            <a:br>
              <a:rPr lang="ru-RU" b="1" dirty="0"/>
            </a:br>
            <a:r>
              <a:rPr lang="ru-RU" b="1" dirty="0"/>
              <a:t>технологий биоуправления</a:t>
            </a:r>
          </a:p>
        </p:txBody>
      </p:sp>
      <p:pic>
        <p:nvPicPr>
          <p:cNvPr id="15" name="Рисунок 14">
            <a:extLst>
              <a:ext uri="{FF2B5EF4-FFF2-40B4-BE49-F238E27FC236}">
                <a16:creationId xmlns:a16="http://schemas.microsoft.com/office/drawing/2014/main" id="{766CBD60-D5C9-4805-9C8E-D6E3A8450C4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5007" y="1445874"/>
            <a:ext cx="3724664" cy="5324867"/>
          </a:xfrm>
          <a:prstGeom prst="rect">
            <a:avLst/>
          </a:prstGeom>
        </p:spPr>
      </p:pic>
      <p:pic>
        <p:nvPicPr>
          <p:cNvPr id="5" name="Рисунок 4">
            <a:extLst>
              <a:ext uri="{FF2B5EF4-FFF2-40B4-BE49-F238E27FC236}">
                <a16:creationId xmlns:a16="http://schemas.microsoft.com/office/drawing/2014/main" id="{C8D27283-AD42-4666-8E44-A7C5AB5F99D6}"/>
              </a:ext>
            </a:extLst>
          </p:cNvPr>
          <p:cNvPicPr>
            <a:picLocks noChangeAspect="1"/>
          </p:cNvPicPr>
          <p:nvPr/>
        </p:nvPicPr>
        <p:blipFill>
          <a:blip r:embed="rId4"/>
          <a:stretch>
            <a:fillRect/>
          </a:stretch>
        </p:blipFill>
        <p:spPr>
          <a:xfrm>
            <a:off x="195007" y="1350260"/>
            <a:ext cx="11069595" cy="5420481"/>
          </a:xfrm>
          <a:prstGeom prst="rect">
            <a:avLst/>
          </a:prstGeom>
        </p:spPr>
      </p:pic>
    </p:spTree>
    <p:extLst>
      <p:ext uri="{BB962C8B-B14F-4D97-AF65-F5344CB8AC3E}">
        <p14:creationId xmlns:p14="http://schemas.microsoft.com/office/powerpoint/2010/main" val="37146735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descr="Изображение выглядит как человек, компьютер, сидит, держит&#10;&#10;Автоматически созданное описание">
            <a:extLst>
              <a:ext uri="{FF2B5EF4-FFF2-40B4-BE49-F238E27FC236}">
                <a16:creationId xmlns:a16="http://schemas.microsoft.com/office/drawing/2014/main" id="{26DCB6D7-93BE-4613-B19D-20EA742C6E16}"/>
              </a:ext>
            </a:extLst>
          </p:cNvPr>
          <p:cNvPicPr>
            <a:picLocks noChangeAspect="1"/>
          </p:cNvPicPr>
          <p:nvPr/>
        </p:nvPicPr>
        <p:blipFill rotWithShape="1">
          <a:blip r:embed="rId2" cstate="print">
            <a:alphaModFix amt="20000"/>
            <a:extLst>
              <a:ext uri="{28A0092B-C50C-407E-A947-70E740481C1C}">
                <a14:useLocalDpi xmlns:a14="http://schemas.microsoft.com/office/drawing/2010/main" val="0"/>
              </a:ext>
            </a:extLst>
          </a:blip>
          <a:srcRect t="12592" r="1920" b="4507"/>
          <a:stretch/>
        </p:blipFill>
        <p:spPr>
          <a:xfrm>
            <a:off x="0" y="0"/>
            <a:ext cx="12192000" cy="6858000"/>
          </a:xfrm>
          <a:prstGeom prst="rect">
            <a:avLst/>
          </a:prstGeom>
        </p:spPr>
      </p:pic>
      <p:sp>
        <p:nvSpPr>
          <p:cNvPr id="7" name="Прямоугольник 6">
            <a:extLst>
              <a:ext uri="{FF2B5EF4-FFF2-40B4-BE49-F238E27FC236}">
                <a16:creationId xmlns:a16="http://schemas.microsoft.com/office/drawing/2014/main" id="{403CF1B6-CD48-4354-8277-15700B3E7A58}"/>
              </a:ext>
            </a:extLst>
          </p:cNvPr>
          <p:cNvSpPr/>
          <p:nvPr/>
        </p:nvSpPr>
        <p:spPr>
          <a:xfrm>
            <a:off x="529167" y="2816364"/>
            <a:ext cx="11133666" cy="1225272"/>
          </a:xfrm>
          <a:prstGeom prst="rect">
            <a:avLst/>
          </a:prstGeom>
        </p:spPr>
        <p:txBody>
          <a:bodyPr wrap="square">
            <a:spAutoFit/>
          </a:bodyPr>
          <a:lstStyle/>
          <a:p>
            <a:pPr>
              <a:lnSpc>
                <a:spcPct val="107000"/>
              </a:lnSpc>
              <a:spcAft>
                <a:spcPts val="800"/>
              </a:spcAft>
            </a:pPr>
            <a:r>
              <a:rPr lang="ru-RU" sz="7200" b="1" dirty="0"/>
              <a:t>ОСНОВЫ БИОУПРАВЛЕНИЯ</a:t>
            </a:r>
            <a:endParaRPr lang="ru-RU" sz="7200" dirty="0"/>
          </a:p>
        </p:txBody>
      </p:sp>
    </p:spTree>
    <p:extLst>
      <p:ext uri="{BB962C8B-B14F-4D97-AF65-F5344CB8AC3E}">
        <p14:creationId xmlns:p14="http://schemas.microsoft.com/office/powerpoint/2010/main" val="41363090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442741" y="175625"/>
            <a:ext cx="8795795" cy="1325563"/>
          </a:xfrm>
        </p:spPr>
        <p:txBody>
          <a:bodyPr/>
          <a:lstStyle/>
          <a:p>
            <a:r>
              <a:rPr lang="ru-RU" dirty="0"/>
              <a:t>Программно-аппаратные решения</a:t>
            </a:r>
          </a:p>
        </p:txBody>
      </p:sp>
      <p:sp>
        <p:nvSpPr>
          <p:cNvPr id="5" name="Прямоугольник 4"/>
          <p:cNvSpPr/>
          <p:nvPr/>
        </p:nvSpPr>
        <p:spPr>
          <a:xfrm>
            <a:off x="837237" y="1577285"/>
            <a:ext cx="3211009" cy="2474793"/>
          </a:xfrm>
          <a:prstGeom prst="rect">
            <a:avLst/>
          </a:prstGeom>
          <a:solidFill>
            <a:srgbClr val="FF5050"/>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ru-RU" sz="2800" dirty="0"/>
              <a:t>Профессиональные реабилитационные тренажеры, многоканальные комплексы </a:t>
            </a:r>
          </a:p>
        </p:txBody>
      </p:sp>
      <p:sp>
        <p:nvSpPr>
          <p:cNvPr id="6" name="Прямоугольник 5"/>
          <p:cNvSpPr/>
          <p:nvPr/>
        </p:nvSpPr>
        <p:spPr>
          <a:xfrm>
            <a:off x="837237" y="4204272"/>
            <a:ext cx="3211009" cy="2520619"/>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ru-RU" sz="2800" dirty="0"/>
              <a:t>Индивидуальные тренажеры и комплексы для домашнего применения</a:t>
            </a:r>
          </a:p>
        </p:txBody>
      </p:sp>
      <p:sp>
        <p:nvSpPr>
          <p:cNvPr id="7" name="Прямоугольник 6"/>
          <p:cNvSpPr/>
          <p:nvPr/>
        </p:nvSpPr>
        <p:spPr>
          <a:xfrm>
            <a:off x="4244253" y="1577286"/>
            <a:ext cx="7305554" cy="2474793"/>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ru-RU" sz="2800" dirty="0"/>
              <a:t>Клиническая — в психологии, неврологии, кардиологии, гастроэнтерологии, урологии, педиатрии, гериатрии, восстановительной медицине, превентивной медицине.</a:t>
            </a:r>
          </a:p>
          <a:p>
            <a:pPr algn="ctr"/>
            <a:endParaRPr lang="ru-RU" sz="2800" dirty="0"/>
          </a:p>
        </p:txBody>
      </p:sp>
      <p:sp>
        <p:nvSpPr>
          <p:cNvPr id="9" name="Прямоугольник 8"/>
          <p:cNvSpPr/>
          <p:nvPr/>
        </p:nvSpPr>
        <p:spPr>
          <a:xfrm>
            <a:off x="4244253" y="4204272"/>
            <a:ext cx="7305554" cy="2520619"/>
          </a:xfrm>
          <a:prstGeom prst="rect">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ru-RU" sz="2800" dirty="0"/>
              <a:t>Неклиническая — в стрессменеджменте, в большом спорте, искусстве, общем и специальном (коррекционном) образовании, а также в любой деятельности, требующей длительных усилий и большой ответственности</a:t>
            </a:r>
          </a:p>
        </p:txBody>
      </p:sp>
    </p:spTree>
    <p:extLst>
      <p:ext uri="{BB962C8B-B14F-4D97-AF65-F5344CB8AC3E}">
        <p14:creationId xmlns:p14="http://schemas.microsoft.com/office/powerpoint/2010/main" val="3258732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839453" y="176205"/>
            <a:ext cx="4745254" cy="1325563"/>
          </a:xfrm>
        </p:spPr>
        <p:txBody>
          <a:bodyPr/>
          <a:lstStyle/>
          <a:p>
            <a:r>
              <a:rPr lang="ru-RU" b="1" dirty="0"/>
              <a:t>ПРОЦЕСС РАБОТЫ </a:t>
            </a:r>
          </a:p>
        </p:txBody>
      </p:sp>
      <p:graphicFrame>
        <p:nvGraphicFramePr>
          <p:cNvPr id="3" name="Схема 2"/>
          <p:cNvGraphicFramePr/>
          <p:nvPr>
            <p:extLst>
              <p:ext uri="{D42A27DB-BD31-4B8C-83A1-F6EECF244321}">
                <p14:modId xmlns:p14="http://schemas.microsoft.com/office/powerpoint/2010/main" val="2639045320"/>
              </p:ext>
            </p:extLst>
          </p:nvPr>
        </p:nvGraphicFramePr>
        <p:xfrm>
          <a:off x="-740664" y="1636776"/>
          <a:ext cx="12932664" cy="48097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17" name="Прямая соединительная линия 16"/>
          <p:cNvCxnSpPr/>
          <p:nvPr/>
        </p:nvCxnSpPr>
        <p:spPr>
          <a:xfrm>
            <a:off x="6506678" y="6207552"/>
            <a:ext cx="5019822" cy="4714"/>
          </a:xfrm>
          <a:prstGeom prst="line">
            <a:avLst/>
          </a:prstGeom>
        </p:spPr>
        <p:style>
          <a:lnRef idx="3">
            <a:schemeClr val="accent6"/>
          </a:lnRef>
          <a:fillRef idx="0">
            <a:schemeClr val="accent6"/>
          </a:fillRef>
          <a:effectRef idx="2">
            <a:schemeClr val="accent6"/>
          </a:effectRef>
          <a:fontRef idx="minor">
            <a:schemeClr val="tx1"/>
          </a:fontRef>
        </p:style>
      </p:cxnSp>
      <p:cxnSp>
        <p:nvCxnSpPr>
          <p:cNvPr id="19" name="Прямая соединительная линия 18"/>
          <p:cNvCxnSpPr/>
          <p:nvPr/>
        </p:nvCxnSpPr>
        <p:spPr>
          <a:xfrm flipV="1">
            <a:off x="11526500" y="1960776"/>
            <a:ext cx="79019" cy="4251489"/>
          </a:xfrm>
          <a:prstGeom prst="line">
            <a:avLst/>
          </a:prstGeom>
        </p:spPr>
        <p:style>
          <a:lnRef idx="3">
            <a:schemeClr val="accent6"/>
          </a:lnRef>
          <a:fillRef idx="0">
            <a:schemeClr val="accent6"/>
          </a:fillRef>
          <a:effectRef idx="2">
            <a:schemeClr val="accent6"/>
          </a:effectRef>
          <a:fontRef idx="minor">
            <a:schemeClr val="tx1"/>
          </a:fontRef>
        </p:style>
      </p:cxnSp>
      <p:cxnSp>
        <p:nvCxnSpPr>
          <p:cNvPr id="21" name="Прямая со стрелкой 20"/>
          <p:cNvCxnSpPr/>
          <p:nvPr/>
        </p:nvCxnSpPr>
        <p:spPr>
          <a:xfrm flipH="1">
            <a:off x="6439301" y="1960775"/>
            <a:ext cx="5166218" cy="0"/>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pic>
        <p:nvPicPr>
          <p:cNvPr id="33" name="Рисунок 32"/>
          <p:cNvPicPr>
            <a:picLocks noChangeAspect="1"/>
          </p:cNvPicPr>
          <p:nvPr/>
        </p:nvPicPr>
        <p:blipFill>
          <a:blip r:embed="rId8"/>
          <a:stretch>
            <a:fillRect/>
          </a:stretch>
        </p:blipFill>
        <p:spPr>
          <a:xfrm>
            <a:off x="9836520" y="2004148"/>
            <a:ext cx="1598293" cy="1449559"/>
          </a:xfrm>
          <a:prstGeom prst="rect">
            <a:avLst/>
          </a:prstGeom>
        </p:spPr>
      </p:pic>
      <p:pic>
        <p:nvPicPr>
          <p:cNvPr id="34" name="Рисунок 33"/>
          <p:cNvPicPr>
            <a:picLocks noChangeAspect="1"/>
          </p:cNvPicPr>
          <p:nvPr/>
        </p:nvPicPr>
        <p:blipFill>
          <a:blip r:embed="rId9"/>
          <a:stretch>
            <a:fillRect/>
          </a:stretch>
        </p:blipFill>
        <p:spPr>
          <a:xfrm>
            <a:off x="9819372" y="3497079"/>
            <a:ext cx="1615441" cy="1368309"/>
          </a:xfrm>
          <a:prstGeom prst="rect">
            <a:avLst/>
          </a:prstGeom>
        </p:spPr>
      </p:pic>
      <p:pic>
        <p:nvPicPr>
          <p:cNvPr id="35" name="Рисунок 34"/>
          <p:cNvPicPr>
            <a:picLocks noChangeAspect="1"/>
          </p:cNvPicPr>
          <p:nvPr/>
        </p:nvPicPr>
        <p:blipFill>
          <a:blip r:embed="rId10"/>
          <a:stretch>
            <a:fillRect/>
          </a:stretch>
        </p:blipFill>
        <p:spPr>
          <a:xfrm>
            <a:off x="9836520" y="4908760"/>
            <a:ext cx="1598293" cy="1212907"/>
          </a:xfrm>
          <a:prstGeom prst="rect">
            <a:avLst/>
          </a:prstGeom>
        </p:spPr>
      </p:pic>
      <p:cxnSp>
        <p:nvCxnSpPr>
          <p:cNvPr id="40" name="Прямая со стрелкой 39"/>
          <p:cNvCxnSpPr/>
          <p:nvPr/>
        </p:nvCxnSpPr>
        <p:spPr>
          <a:xfrm flipV="1">
            <a:off x="10250655" y="2323360"/>
            <a:ext cx="770021" cy="308008"/>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42" name="Прямая со стрелкой 41"/>
          <p:cNvCxnSpPr/>
          <p:nvPr/>
        </p:nvCxnSpPr>
        <p:spPr>
          <a:xfrm flipV="1">
            <a:off x="10291812" y="3816781"/>
            <a:ext cx="770021" cy="308008"/>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43" name="Прямая со стрелкой 42"/>
          <p:cNvCxnSpPr/>
          <p:nvPr/>
        </p:nvCxnSpPr>
        <p:spPr>
          <a:xfrm>
            <a:off x="10331846" y="5185090"/>
            <a:ext cx="688830" cy="488730"/>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34593202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474613" y="61774"/>
            <a:ext cx="7676515" cy="717331"/>
          </a:xfrm>
        </p:spPr>
        <p:txBody>
          <a:bodyPr>
            <a:normAutofit/>
          </a:bodyPr>
          <a:lstStyle/>
          <a:p>
            <a:pPr algn="ctr"/>
            <a:r>
              <a:rPr lang="ru-RU" sz="4000" b="1" dirty="0"/>
              <a:t>Современные стандарты РФ</a:t>
            </a:r>
          </a:p>
        </p:txBody>
      </p:sp>
      <p:sp>
        <p:nvSpPr>
          <p:cNvPr id="3" name="Прямоугольник 2"/>
          <p:cNvSpPr/>
          <p:nvPr/>
        </p:nvSpPr>
        <p:spPr>
          <a:xfrm>
            <a:off x="349662" y="1502688"/>
            <a:ext cx="11926421" cy="923330"/>
          </a:xfrm>
          <a:prstGeom prst="rect">
            <a:avLst/>
          </a:prstGeom>
        </p:spPr>
        <p:txBody>
          <a:bodyPr wrap="square">
            <a:spAutoFit/>
          </a:bodyPr>
          <a:lstStyle/>
          <a:p>
            <a:endParaRPr lang="ru-RU" dirty="0"/>
          </a:p>
          <a:p>
            <a:endParaRPr lang="ru-RU" dirty="0"/>
          </a:p>
          <a:p>
            <a:endParaRPr lang="ru-RU" dirty="0"/>
          </a:p>
        </p:txBody>
      </p:sp>
      <p:pic>
        <p:nvPicPr>
          <p:cNvPr id="7" name="Рисунок 6">
            <a:extLst>
              <a:ext uri="{FF2B5EF4-FFF2-40B4-BE49-F238E27FC236}">
                <a16:creationId xmlns:a16="http://schemas.microsoft.com/office/drawing/2014/main" id="{F46ADE39-D776-43B2-BAC1-B7E9A2DD9A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8706" y="779105"/>
            <a:ext cx="11108330" cy="6078895"/>
          </a:xfrm>
          <a:prstGeom prst="rect">
            <a:avLst/>
          </a:prstGeom>
        </p:spPr>
      </p:pic>
    </p:spTree>
    <p:extLst>
      <p:ext uri="{BB962C8B-B14F-4D97-AF65-F5344CB8AC3E}">
        <p14:creationId xmlns:p14="http://schemas.microsoft.com/office/powerpoint/2010/main" val="8109031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1"/>
          <p:cNvSpPr>
            <a:spLocks noGrp="1"/>
          </p:cNvSpPr>
          <p:nvPr>
            <p:ph type="title"/>
          </p:nvPr>
        </p:nvSpPr>
        <p:spPr>
          <a:xfrm>
            <a:off x="2626659" y="412779"/>
            <a:ext cx="9414545" cy="1325563"/>
          </a:xfrm>
        </p:spPr>
        <p:txBody>
          <a:bodyPr/>
          <a:lstStyle/>
          <a:p>
            <a:r>
              <a:rPr lang="ru-RU" dirty="0"/>
              <a:t>Требования к оснащению кабинета</a:t>
            </a:r>
          </a:p>
        </p:txBody>
      </p:sp>
      <p:pic>
        <p:nvPicPr>
          <p:cNvPr id="7" name="Рисунок 6"/>
          <p:cNvPicPr>
            <a:picLocks noChangeAspect="1"/>
          </p:cNvPicPr>
          <p:nvPr/>
        </p:nvPicPr>
        <p:blipFill>
          <a:blip r:embed="rId3"/>
          <a:stretch>
            <a:fillRect/>
          </a:stretch>
        </p:blipFill>
        <p:spPr>
          <a:xfrm>
            <a:off x="6746229" y="1819369"/>
            <a:ext cx="5053246" cy="4802019"/>
          </a:xfrm>
          <a:prstGeom prst="rect">
            <a:avLst/>
          </a:prstGeom>
        </p:spPr>
      </p:pic>
      <p:pic>
        <p:nvPicPr>
          <p:cNvPr id="8" name="Рисунок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9200" y="1900398"/>
            <a:ext cx="6497029" cy="4639962"/>
          </a:xfrm>
          <a:prstGeom prst="rect">
            <a:avLst/>
          </a:prstGeom>
        </p:spPr>
      </p:pic>
    </p:spTree>
    <p:extLst>
      <p:ext uri="{BB962C8B-B14F-4D97-AF65-F5344CB8AC3E}">
        <p14:creationId xmlns:p14="http://schemas.microsoft.com/office/powerpoint/2010/main" val="2242952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525520" y="233045"/>
            <a:ext cx="6781800" cy="1325563"/>
          </a:xfrm>
        </p:spPr>
        <p:txBody>
          <a:bodyPr/>
          <a:lstStyle/>
          <a:p>
            <a:r>
              <a:rPr lang="ru-RU" b="1"/>
              <a:t>ЛИТЕРАТУРА</a:t>
            </a:r>
            <a:r>
              <a:rPr lang="en-US" b="1"/>
              <a:t> </a:t>
            </a:r>
            <a:r>
              <a:rPr lang="ru-RU" b="1"/>
              <a:t>ПО ЭЭГ БОС</a:t>
            </a:r>
            <a:endParaRPr lang="ru-RU" b="1" dirty="0"/>
          </a:p>
        </p:txBody>
      </p:sp>
      <p:pic>
        <p:nvPicPr>
          <p:cNvPr id="6146" name="Picture 2" descr="http://www.buw.uw.edu.pl/images/nabytki/marzec2015/047_pol.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39483" y="1391900"/>
            <a:ext cx="1491578" cy="2037098"/>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https://s4.glose.com/mXP7V4nd6Q/5631ecf4775aed49b385157c75bfb02c97f1b499/e30=/citadel/5556228f1436c8f065a63526-9855166545b57ddc16a2dbb372bf19f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00759" y="1391900"/>
            <a:ext cx="1409060" cy="2124147"/>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http://www.lindenalc.com/wp-content/uploads/2013/01/SPbook.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733640" y="1391901"/>
            <a:ext cx="1425791" cy="2124146"/>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https://d1m60b4xe0f3nb.cloudfront.net/e2db56d8/9780789033604.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15400" y="1391900"/>
            <a:ext cx="1501020" cy="2037099"/>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https://kbimages1-a.akamaihd.net/35fbb0e2-bf1c-49a1-910f-7b7e7878a8f8/1200/1200/False/the-neurofeedback-solution.jpg">
            <a:extLst>
              <a:ext uri="{FF2B5EF4-FFF2-40B4-BE49-F238E27FC236}">
                <a16:creationId xmlns:a16="http://schemas.microsoft.com/office/drawing/2014/main" id="{BE1BCD67-1E35-4C45-92D2-1E03886E682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379517" y="1391899"/>
            <a:ext cx="1393148" cy="2086100"/>
          </a:xfrm>
          <a:prstGeom prst="rect">
            <a:avLst/>
          </a:prstGeom>
          <a:noFill/>
          <a:extLst>
            <a:ext uri="{909E8E84-426E-40DD-AFC4-6F175D3DCCD1}">
              <a14:hiddenFill xmlns:a14="http://schemas.microsoft.com/office/drawing/2010/main">
                <a:solidFill>
                  <a:srgbClr val="FFFFFF"/>
                </a:solidFill>
              </a14:hiddenFill>
            </a:ext>
          </a:extLst>
        </p:spPr>
      </p:pic>
      <p:pic>
        <p:nvPicPr>
          <p:cNvPr id="5" name="Рисунок 4">
            <a:extLst>
              <a:ext uri="{FF2B5EF4-FFF2-40B4-BE49-F238E27FC236}">
                <a16:creationId xmlns:a16="http://schemas.microsoft.com/office/drawing/2014/main" id="{11EBB5BC-2FAD-4040-8ACC-E34090EA6DD5}"/>
              </a:ext>
            </a:extLst>
          </p:cNvPr>
          <p:cNvPicPr>
            <a:picLocks noChangeAspect="1"/>
          </p:cNvPicPr>
          <p:nvPr/>
        </p:nvPicPr>
        <p:blipFill>
          <a:blip r:embed="rId7"/>
          <a:stretch>
            <a:fillRect/>
          </a:stretch>
        </p:blipFill>
        <p:spPr>
          <a:xfrm>
            <a:off x="321899" y="1434164"/>
            <a:ext cx="3290616" cy="4421766"/>
          </a:xfrm>
          <a:prstGeom prst="rect">
            <a:avLst/>
          </a:prstGeom>
        </p:spPr>
      </p:pic>
      <p:pic>
        <p:nvPicPr>
          <p:cNvPr id="6" name="Picture 2">
            <a:extLst>
              <a:ext uri="{FF2B5EF4-FFF2-40B4-BE49-F238E27FC236}">
                <a16:creationId xmlns:a16="http://schemas.microsoft.com/office/drawing/2014/main" id="{9569E773-7CA9-4E09-9FB9-3230EF56FB4E}"/>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739483" y="3584652"/>
            <a:ext cx="1491578" cy="2271278"/>
          </a:xfrm>
          <a:prstGeom prst="rect">
            <a:avLst/>
          </a:prstGeom>
          <a:noFill/>
          <a:extLst>
            <a:ext uri="{909E8E84-426E-40DD-AFC4-6F175D3DCCD1}">
              <a14:hiddenFill xmlns:a14="http://schemas.microsoft.com/office/drawing/2010/main">
                <a:solidFill>
                  <a:srgbClr val="FFFFFF"/>
                </a:solidFill>
              </a14:hiddenFill>
            </a:ext>
          </a:extLst>
        </p:spPr>
      </p:pic>
      <p:pic>
        <p:nvPicPr>
          <p:cNvPr id="8" name="Рисунок 7">
            <a:extLst>
              <a:ext uri="{FF2B5EF4-FFF2-40B4-BE49-F238E27FC236}">
                <a16:creationId xmlns:a16="http://schemas.microsoft.com/office/drawing/2014/main" id="{AEEC7F4E-6C0F-4698-A31B-C8C61A2AE2E2}"/>
              </a:ext>
            </a:extLst>
          </p:cNvPr>
          <p:cNvPicPr>
            <a:picLocks noChangeAspect="1"/>
          </p:cNvPicPr>
          <p:nvPr/>
        </p:nvPicPr>
        <p:blipFill>
          <a:blip r:embed="rId9"/>
          <a:stretch>
            <a:fillRect/>
          </a:stretch>
        </p:blipFill>
        <p:spPr>
          <a:xfrm>
            <a:off x="5415400" y="3568043"/>
            <a:ext cx="1501020" cy="2287887"/>
          </a:xfrm>
          <a:prstGeom prst="rect">
            <a:avLst/>
          </a:prstGeom>
        </p:spPr>
      </p:pic>
      <p:pic>
        <p:nvPicPr>
          <p:cNvPr id="11" name="Рисунок 10">
            <a:extLst>
              <a:ext uri="{FF2B5EF4-FFF2-40B4-BE49-F238E27FC236}">
                <a16:creationId xmlns:a16="http://schemas.microsoft.com/office/drawing/2014/main" id="{5898FDD4-1D71-4A23-9119-BF10DBF45902}"/>
              </a:ext>
            </a:extLst>
          </p:cNvPr>
          <p:cNvPicPr>
            <a:picLocks noChangeAspect="1"/>
          </p:cNvPicPr>
          <p:nvPr/>
        </p:nvPicPr>
        <p:blipFill>
          <a:blip r:embed="rId10"/>
          <a:stretch>
            <a:fillRect/>
          </a:stretch>
        </p:blipFill>
        <p:spPr>
          <a:xfrm>
            <a:off x="8778205" y="3667327"/>
            <a:ext cx="1458242" cy="2210883"/>
          </a:xfrm>
          <a:prstGeom prst="rect">
            <a:avLst/>
          </a:prstGeom>
        </p:spPr>
      </p:pic>
      <p:pic>
        <p:nvPicPr>
          <p:cNvPr id="12" name="Picture 4">
            <a:extLst>
              <a:ext uri="{FF2B5EF4-FFF2-40B4-BE49-F238E27FC236}">
                <a16:creationId xmlns:a16="http://schemas.microsoft.com/office/drawing/2014/main" id="{FC7B482A-F8D2-46E2-B624-3587DF8E0D83}"/>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078191" y="3645047"/>
            <a:ext cx="1501020" cy="225544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a:extLst>
              <a:ext uri="{FF2B5EF4-FFF2-40B4-BE49-F238E27FC236}">
                <a16:creationId xmlns:a16="http://schemas.microsoft.com/office/drawing/2014/main" id="{DC0ED51D-EF19-4796-9CE4-C8E80DB1D2D4}"/>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17520" r="19467"/>
          <a:stretch/>
        </p:blipFill>
        <p:spPr bwMode="auto">
          <a:xfrm>
            <a:off x="10426341" y="3645047"/>
            <a:ext cx="1393148" cy="22108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85049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CA17D1DD-CB48-45C3-854C-5160699B7AD4}"/>
              </a:ext>
            </a:extLst>
          </p:cNvPr>
          <p:cNvSpPr txBox="1"/>
          <p:nvPr/>
        </p:nvSpPr>
        <p:spPr>
          <a:xfrm>
            <a:off x="1666875" y="190500"/>
            <a:ext cx="10378131" cy="923330"/>
          </a:xfrm>
          <a:prstGeom prst="rect">
            <a:avLst/>
          </a:prstGeom>
          <a:noFill/>
        </p:spPr>
        <p:txBody>
          <a:bodyPr wrap="square">
            <a:spAutoFit/>
          </a:bodyPr>
          <a:lstStyle/>
          <a:p>
            <a:r>
              <a:rPr lang="ru-RU" sz="5400" dirty="0">
                <a:latin typeface="+mj-lt"/>
                <a:ea typeface="+mj-ea"/>
                <a:cs typeface="+mj-cs"/>
              </a:rPr>
              <a:t>Рождение биоуправления</a:t>
            </a:r>
          </a:p>
        </p:txBody>
      </p:sp>
      <p:sp>
        <p:nvSpPr>
          <p:cNvPr id="8" name="TextBox 7">
            <a:extLst>
              <a:ext uri="{FF2B5EF4-FFF2-40B4-BE49-F238E27FC236}">
                <a16:creationId xmlns:a16="http://schemas.microsoft.com/office/drawing/2014/main" id="{CAAAC4F6-62DB-4A10-B2B4-CF56585E283B}"/>
              </a:ext>
            </a:extLst>
          </p:cNvPr>
          <p:cNvSpPr txBox="1"/>
          <p:nvPr/>
        </p:nvSpPr>
        <p:spPr>
          <a:xfrm>
            <a:off x="438150" y="4811927"/>
            <a:ext cx="6096000" cy="1713098"/>
          </a:xfrm>
          <a:prstGeom prst="rect">
            <a:avLst/>
          </a:prstGeom>
          <a:noFill/>
        </p:spPr>
        <p:txBody>
          <a:bodyPr wrap="square">
            <a:spAutoFit/>
          </a:bodyPr>
          <a:lstStyle/>
          <a:p>
            <a:pPr>
              <a:lnSpc>
                <a:spcPct val="107000"/>
              </a:lnSpc>
              <a:spcBef>
                <a:spcPts val="375"/>
              </a:spcBef>
              <a:spcAft>
                <a:spcPts val="750"/>
              </a:spcAft>
            </a:pPr>
            <a:r>
              <a:rPr lang="ru-RU" sz="1800" kern="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В 1958 году </a:t>
            </a:r>
            <a:r>
              <a:rPr lang="ru-RU" b="1" kern="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ДЖО КАМИЙЯ </a:t>
            </a:r>
            <a:r>
              <a:rPr lang="ru-RU" kern="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a:t>
            </a:r>
            <a:r>
              <a:rPr lang="ru-RU" sz="1800" kern="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KAMIYA, JOE) </a:t>
            </a:r>
          </a:p>
          <a:p>
            <a:pPr>
              <a:lnSpc>
                <a:spcPct val="107000"/>
              </a:lnSpc>
              <a:spcBef>
                <a:spcPts val="375"/>
              </a:spcBef>
              <a:spcAft>
                <a:spcPts val="750"/>
              </a:spcAft>
            </a:pPr>
            <a:r>
              <a:rPr lang="ru-RU" sz="1800" kern="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профессор Чикагского университета, включал добровольца, который должен излучать альфа-волны (8-13 Гц) и, таким образом, подтвердил способность контролировать свои собственные мозговые волны.</a:t>
            </a:r>
            <a:endParaRPr lang="ru-RU" sz="4000" kern="0" dirty="0">
              <a:solidFill>
                <a:srgbClr val="2F5496"/>
              </a:solidFill>
              <a:effectLst/>
              <a:latin typeface="Calibri Light" panose="020F0302020204030204" pitchFamily="34" charset="0"/>
              <a:ea typeface="Times New Roman" panose="02020603050405020304" pitchFamily="18" charset="0"/>
              <a:cs typeface="Times New Roman" panose="02020603050405020304" pitchFamily="18" charset="0"/>
            </a:endParaRPr>
          </a:p>
        </p:txBody>
      </p:sp>
      <p:pic>
        <p:nvPicPr>
          <p:cNvPr id="9" name="Рисунок 8">
            <a:extLst>
              <a:ext uri="{FF2B5EF4-FFF2-40B4-BE49-F238E27FC236}">
                <a16:creationId xmlns:a16="http://schemas.microsoft.com/office/drawing/2014/main" id="{B0037EA5-25A1-4BD7-8857-B1693B9EB4AF}"/>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8149" y="1445227"/>
            <a:ext cx="3819525" cy="3269647"/>
          </a:xfrm>
          <a:prstGeom prst="rect">
            <a:avLst/>
          </a:prstGeom>
          <a:noFill/>
          <a:ln>
            <a:noFill/>
          </a:ln>
        </p:spPr>
      </p:pic>
      <p:sp>
        <p:nvSpPr>
          <p:cNvPr id="11" name="TextBox 10">
            <a:extLst>
              <a:ext uri="{FF2B5EF4-FFF2-40B4-BE49-F238E27FC236}">
                <a16:creationId xmlns:a16="http://schemas.microsoft.com/office/drawing/2014/main" id="{4D606523-6855-4E6A-8132-3966D95A7AD2}"/>
              </a:ext>
            </a:extLst>
          </p:cNvPr>
          <p:cNvSpPr txBox="1"/>
          <p:nvPr/>
        </p:nvSpPr>
        <p:spPr>
          <a:xfrm>
            <a:off x="4391025" y="1292627"/>
            <a:ext cx="4114800" cy="1855573"/>
          </a:xfrm>
          <a:prstGeom prst="rect">
            <a:avLst/>
          </a:prstGeom>
          <a:noFill/>
        </p:spPr>
        <p:txBody>
          <a:bodyPr wrap="square">
            <a:spAutoFit/>
          </a:bodyPr>
          <a:lstStyle/>
          <a:p>
            <a:pPr algn="just">
              <a:lnSpc>
                <a:spcPct val="107000"/>
              </a:lnSpc>
              <a:spcAft>
                <a:spcPts val="750"/>
              </a:spcAft>
            </a:pPr>
            <a:r>
              <a:rPr lang="ru-RU"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Именно в 1960 году рождается биологическая обратная связь, но ее истинное развитие началось в 1969 году с создания "Общества биологической обратной связи Америки".</a:t>
            </a:r>
            <a:endParaRPr lang="ru-RU" sz="2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2" name="Рисунок 11" descr="Биологическая обратная связь и самоконтроль: 1972 (Альдиновый ридер по регуляции телесных процессов и сознания)">
            <a:extLst>
              <a:ext uri="{FF2B5EF4-FFF2-40B4-BE49-F238E27FC236}">
                <a16:creationId xmlns:a16="http://schemas.microsoft.com/office/drawing/2014/main" id="{DEC55881-28DC-4B00-B32D-8490C80B9137}"/>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8848725" y="1390649"/>
            <a:ext cx="3105150" cy="4495801"/>
          </a:xfrm>
          <a:prstGeom prst="rect">
            <a:avLst/>
          </a:prstGeom>
          <a:noFill/>
          <a:ln>
            <a:noFill/>
          </a:ln>
        </p:spPr>
      </p:pic>
      <p:sp>
        <p:nvSpPr>
          <p:cNvPr id="14" name="TextBox 13">
            <a:extLst>
              <a:ext uri="{FF2B5EF4-FFF2-40B4-BE49-F238E27FC236}">
                <a16:creationId xmlns:a16="http://schemas.microsoft.com/office/drawing/2014/main" id="{0E4E3546-9BF9-4B51-B056-6F79EE5614AD}"/>
              </a:ext>
            </a:extLst>
          </p:cNvPr>
          <p:cNvSpPr txBox="1"/>
          <p:nvPr/>
        </p:nvSpPr>
        <p:spPr>
          <a:xfrm>
            <a:off x="8162923" y="5973364"/>
            <a:ext cx="4114801" cy="772263"/>
          </a:xfrm>
          <a:prstGeom prst="rect">
            <a:avLst/>
          </a:prstGeom>
          <a:noFill/>
        </p:spPr>
        <p:txBody>
          <a:bodyPr wrap="square">
            <a:spAutoFit/>
          </a:bodyPr>
          <a:lstStyle/>
          <a:p>
            <a:pPr>
              <a:lnSpc>
                <a:spcPct val="107000"/>
              </a:lnSpc>
              <a:spcBef>
                <a:spcPts val="1200"/>
              </a:spcBef>
            </a:pPr>
            <a:r>
              <a:rPr lang="ru-RU" sz="1400" i="1" dirty="0">
                <a:solidFill>
                  <a:srgbClr val="222222"/>
                </a:solidFill>
                <a:latin typeface="Segoe UI" panose="020B0502040204020203" pitchFamily="34" charset="0"/>
              </a:rPr>
              <a:t>Биологическая обратная связь и самоконтроль</a:t>
            </a:r>
            <a:r>
              <a:rPr lang="en-US" sz="1400" i="1" dirty="0">
                <a:solidFill>
                  <a:srgbClr val="222222"/>
                </a:solidFill>
                <a:latin typeface="Segoe UI" panose="020B0502040204020203" pitchFamily="34" charset="0"/>
              </a:rPr>
              <a:t>: 1972 (Aldine Reader on the Regulation of Body Processes and Consciousness)</a:t>
            </a:r>
            <a:endParaRPr lang="ru-RU" sz="1600" b="1" kern="0" dirty="0">
              <a:solidFill>
                <a:srgbClr val="2F5496"/>
              </a:solidFill>
              <a:effectLst/>
              <a:latin typeface="Calibri Light" panose="020F0302020204030204" pitchFamily="34" charset="0"/>
              <a:ea typeface="Times New Roman" panose="02020603050405020304" pitchFamily="18" charset="0"/>
              <a:cs typeface="Times New Roman" panose="02020603050405020304" pitchFamily="18" charset="0"/>
            </a:endParaRPr>
          </a:p>
        </p:txBody>
      </p:sp>
      <p:pic>
        <p:nvPicPr>
          <p:cNvPr id="17" name="Рисунок 16" descr="Изображение выглядит как текст&#10;&#10;Автоматически созданное описание">
            <a:extLst>
              <a:ext uri="{FF2B5EF4-FFF2-40B4-BE49-F238E27FC236}">
                <a16:creationId xmlns:a16="http://schemas.microsoft.com/office/drawing/2014/main" id="{6FEA99B4-DA07-4B96-92E3-098F171F6B0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69245" y="3287752"/>
            <a:ext cx="2338687" cy="1427122"/>
          </a:xfrm>
          <a:prstGeom prst="rect">
            <a:avLst/>
          </a:prstGeom>
        </p:spPr>
      </p:pic>
    </p:spTree>
    <p:extLst>
      <p:ext uri="{BB962C8B-B14F-4D97-AF65-F5344CB8AC3E}">
        <p14:creationId xmlns:p14="http://schemas.microsoft.com/office/powerpoint/2010/main" val="20416819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CA17D1DD-CB48-45C3-854C-5160699B7AD4}"/>
              </a:ext>
            </a:extLst>
          </p:cNvPr>
          <p:cNvSpPr txBox="1"/>
          <p:nvPr/>
        </p:nvSpPr>
        <p:spPr>
          <a:xfrm>
            <a:off x="1666875" y="190500"/>
            <a:ext cx="10378131" cy="923330"/>
          </a:xfrm>
          <a:prstGeom prst="rect">
            <a:avLst/>
          </a:prstGeom>
          <a:noFill/>
        </p:spPr>
        <p:txBody>
          <a:bodyPr wrap="square">
            <a:spAutoFit/>
          </a:bodyPr>
          <a:lstStyle/>
          <a:p>
            <a:r>
              <a:rPr lang="ru-RU" sz="5400" dirty="0">
                <a:latin typeface="+mj-lt"/>
                <a:ea typeface="+mj-ea"/>
                <a:cs typeface="+mj-cs"/>
              </a:rPr>
              <a:t>Развитие биоуправления</a:t>
            </a:r>
          </a:p>
        </p:txBody>
      </p:sp>
      <p:sp>
        <p:nvSpPr>
          <p:cNvPr id="13" name="TextBox 12">
            <a:extLst>
              <a:ext uri="{FF2B5EF4-FFF2-40B4-BE49-F238E27FC236}">
                <a16:creationId xmlns:a16="http://schemas.microsoft.com/office/drawing/2014/main" id="{0F4DC4C0-EA77-4C1A-A190-E87D775F284D}"/>
              </a:ext>
            </a:extLst>
          </p:cNvPr>
          <p:cNvSpPr txBox="1"/>
          <p:nvPr/>
        </p:nvSpPr>
        <p:spPr>
          <a:xfrm>
            <a:off x="146994" y="4826675"/>
            <a:ext cx="7258049" cy="2031325"/>
          </a:xfrm>
          <a:prstGeom prst="rect">
            <a:avLst/>
          </a:prstGeom>
          <a:noFill/>
        </p:spPr>
        <p:txBody>
          <a:bodyPr wrap="square">
            <a:spAutoFit/>
          </a:bodyPr>
          <a:lstStyle/>
          <a:p>
            <a:r>
              <a:rPr lang="ru-RU" sz="1800" dirty="0">
                <a:solidFill>
                  <a:srgbClr val="000000"/>
                </a:solidFill>
                <a:effectLst/>
                <a:latin typeface="Arial" panose="020B0604020202020204" pitchFamily="34" charset="0"/>
                <a:ea typeface="Times New Roman" panose="02020603050405020304" pitchFamily="18" charset="0"/>
              </a:rPr>
              <a:t>Кошки в Университете Лос-Анджелеса, проходили ЭЭГ-БОС тренинги с сенсомоторным ритмом (12-15 Гц)</a:t>
            </a:r>
          </a:p>
          <a:p>
            <a:endParaRPr lang="ru-RU" dirty="0">
              <a:solidFill>
                <a:srgbClr val="000000"/>
              </a:solidFill>
              <a:latin typeface="Arial" panose="020B0604020202020204" pitchFamily="34" charset="0"/>
              <a:ea typeface="Times New Roman" panose="02020603050405020304" pitchFamily="18" charset="0"/>
            </a:endParaRPr>
          </a:p>
          <a:p>
            <a:r>
              <a:rPr lang="ru-RU" sz="1800" i="1" dirty="0">
                <a:solidFill>
                  <a:srgbClr val="000000"/>
                </a:solidFill>
                <a:effectLst/>
                <a:latin typeface="Arial" panose="020B0604020202020204" pitchFamily="34" charset="0"/>
                <a:ea typeface="Times New Roman" panose="02020603050405020304" pitchFamily="18" charset="0"/>
              </a:rPr>
              <a:t>НАСА заинтересовалось влиянием гидразина (ракетного топлива) на человека попросило его изучить связь между этим топливом и эпилепсией. </a:t>
            </a:r>
          </a:p>
          <a:p>
            <a:endParaRPr lang="ru-RU" dirty="0">
              <a:solidFill>
                <a:srgbClr val="000000"/>
              </a:solidFill>
              <a:latin typeface="Arial" panose="020B0604020202020204" pitchFamily="34" charset="0"/>
              <a:ea typeface="Times New Roman" panose="02020603050405020304" pitchFamily="18" charset="0"/>
            </a:endParaRPr>
          </a:p>
        </p:txBody>
      </p:sp>
      <p:pic>
        <p:nvPicPr>
          <p:cNvPr id="7170" name="Picture 2">
            <a:extLst>
              <a:ext uri="{FF2B5EF4-FFF2-40B4-BE49-F238E27FC236}">
                <a16:creationId xmlns:a16="http://schemas.microsoft.com/office/drawing/2014/main" id="{D2DD4699-0D1D-419D-A1CF-E2BE3D9FDA3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882" t="1984" b="8734"/>
          <a:stretch/>
        </p:blipFill>
        <p:spPr bwMode="auto">
          <a:xfrm>
            <a:off x="7277100" y="1782091"/>
            <a:ext cx="4533900" cy="4561559"/>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00EA7231-B1D7-4018-9FCE-AE8B6D4B8B7E}"/>
              </a:ext>
            </a:extLst>
          </p:cNvPr>
          <p:cNvSpPr txBox="1"/>
          <p:nvPr/>
        </p:nvSpPr>
        <p:spPr>
          <a:xfrm>
            <a:off x="8984133" y="6372225"/>
            <a:ext cx="1247776" cy="369332"/>
          </a:xfrm>
          <a:prstGeom prst="rect">
            <a:avLst/>
          </a:prstGeom>
          <a:noFill/>
        </p:spPr>
        <p:txBody>
          <a:bodyPr wrap="square">
            <a:spAutoFit/>
          </a:bodyPr>
          <a:lstStyle/>
          <a:p>
            <a:r>
              <a:rPr lang="ru-RU" sz="1800" b="1" dirty="0">
                <a:solidFill>
                  <a:srgbClr val="000000"/>
                </a:solidFill>
                <a:effectLst/>
                <a:latin typeface="Arial" panose="020B0604020202020204" pitchFamily="34" charset="0"/>
                <a:ea typeface="Times New Roman" panose="02020603050405020304" pitchFamily="18" charset="0"/>
              </a:rPr>
              <a:t>1968 год</a:t>
            </a:r>
            <a:endParaRPr lang="ru-RU" b="1" dirty="0"/>
          </a:p>
        </p:txBody>
      </p:sp>
      <p:sp>
        <p:nvSpPr>
          <p:cNvPr id="16" name="TextBox 15">
            <a:extLst>
              <a:ext uri="{FF2B5EF4-FFF2-40B4-BE49-F238E27FC236}">
                <a16:creationId xmlns:a16="http://schemas.microsoft.com/office/drawing/2014/main" id="{A4E6E9E8-2758-4648-AA36-C11700293D7C}"/>
              </a:ext>
            </a:extLst>
          </p:cNvPr>
          <p:cNvSpPr txBox="1"/>
          <p:nvPr/>
        </p:nvSpPr>
        <p:spPr>
          <a:xfrm>
            <a:off x="1885950" y="1973426"/>
            <a:ext cx="5172075" cy="2862322"/>
          </a:xfrm>
          <a:prstGeom prst="rect">
            <a:avLst/>
          </a:prstGeom>
          <a:noFill/>
        </p:spPr>
        <p:txBody>
          <a:bodyPr wrap="square">
            <a:spAutoFit/>
          </a:bodyPr>
          <a:lstStyle/>
          <a:p>
            <a:r>
              <a:rPr lang="ru-RU" b="1" i="0" dirty="0">
                <a:solidFill>
                  <a:srgbClr val="333333"/>
                </a:solidFill>
                <a:effectLst/>
                <a:latin typeface="Arial" panose="020B0604020202020204" pitchFamily="34" charset="0"/>
              </a:rPr>
              <a:t>1968</a:t>
            </a:r>
            <a:r>
              <a:rPr lang="ru-RU" b="0" i="0" dirty="0">
                <a:solidFill>
                  <a:srgbClr val="333333"/>
                </a:solidFill>
                <a:effectLst/>
                <a:latin typeface="Arial" panose="020B0604020202020204" pitchFamily="34" charset="0"/>
              </a:rPr>
              <a:t> </a:t>
            </a:r>
            <a:r>
              <a:rPr lang="ru-RU" b="1" i="0" dirty="0">
                <a:solidFill>
                  <a:srgbClr val="333333"/>
                </a:solidFill>
                <a:effectLst/>
                <a:latin typeface="Arial" panose="020B0604020202020204" pitchFamily="34" charset="0"/>
              </a:rPr>
              <a:t>Барри</a:t>
            </a:r>
            <a:r>
              <a:rPr lang="ru-RU" b="0" i="0" dirty="0">
                <a:solidFill>
                  <a:srgbClr val="333333"/>
                </a:solidFill>
                <a:effectLst/>
                <a:latin typeface="Arial" panose="020B0604020202020204" pitchFamily="34" charset="0"/>
              </a:rPr>
              <a:t> </a:t>
            </a:r>
            <a:r>
              <a:rPr lang="ru-RU" b="1" i="0" dirty="0" err="1">
                <a:solidFill>
                  <a:srgbClr val="333333"/>
                </a:solidFill>
                <a:effectLst/>
                <a:latin typeface="Arial" panose="020B0604020202020204" pitchFamily="34" charset="0"/>
              </a:rPr>
              <a:t>Стерман</a:t>
            </a:r>
            <a:r>
              <a:rPr lang="ru-RU" b="0" i="0" dirty="0">
                <a:solidFill>
                  <a:srgbClr val="333333"/>
                </a:solidFill>
                <a:effectLst/>
                <a:latin typeface="Arial" panose="020B0604020202020204" pitchFamily="34" charset="0"/>
              </a:rPr>
              <a:t> </a:t>
            </a:r>
          </a:p>
          <a:p>
            <a:endParaRPr lang="ru-RU" dirty="0">
              <a:solidFill>
                <a:srgbClr val="333333"/>
              </a:solidFill>
              <a:latin typeface="Arial" panose="020B0604020202020204" pitchFamily="34" charset="0"/>
            </a:endParaRPr>
          </a:p>
          <a:p>
            <a:r>
              <a:rPr lang="ru-RU" dirty="0">
                <a:solidFill>
                  <a:srgbClr val="333333"/>
                </a:solidFill>
                <a:latin typeface="Arial" panose="020B0604020202020204" pitchFamily="34" charset="0"/>
              </a:rPr>
              <a:t>О</a:t>
            </a:r>
            <a:r>
              <a:rPr lang="ru-RU" b="0" i="0" dirty="0">
                <a:solidFill>
                  <a:srgbClr val="333333"/>
                </a:solidFill>
                <a:effectLst/>
                <a:latin typeface="Arial" panose="020B0604020202020204" pitchFamily="34" charset="0"/>
              </a:rPr>
              <a:t>ткрыл SMR ритм в 12-15 Гц (</a:t>
            </a:r>
            <a:r>
              <a:rPr lang="ru-RU" b="0" i="0" dirty="0" err="1">
                <a:solidFill>
                  <a:srgbClr val="333333"/>
                </a:solidFill>
                <a:effectLst/>
                <a:latin typeface="Arial" panose="020B0604020202020204" pitchFamily="34" charset="0"/>
              </a:rPr>
              <a:t>Hz</a:t>
            </a:r>
            <a:r>
              <a:rPr lang="ru-RU" b="0" i="0" dirty="0">
                <a:solidFill>
                  <a:srgbClr val="333333"/>
                </a:solidFill>
                <a:effectLst/>
                <a:latin typeface="Arial" panose="020B0604020202020204" pitchFamily="34" charset="0"/>
              </a:rPr>
              <a:t>) в сенсомоторной коре. </a:t>
            </a:r>
          </a:p>
          <a:p>
            <a:endParaRPr lang="ru-RU" b="0" i="1" dirty="0">
              <a:solidFill>
                <a:srgbClr val="333333"/>
              </a:solidFill>
              <a:effectLst/>
              <a:latin typeface="Arial" panose="020B0604020202020204" pitchFamily="34" charset="0"/>
            </a:endParaRPr>
          </a:p>
          <a:p>
            <a:r>
              <a:rPr lang="ru-RU" b="0" i="1" dirty="0">
                <a:solidFill>
                  <a:srgbClr val="333333"/>
                </a:solidFill>
                <a:effectLst/>
                <a:latin typeface="Arial" panose="020B0604020202020204" pitchFamily="34" charset="0"/>
              </a:rPr>
              <a:t>Ритм ассоциируется со спокойствием в теле, готовности совершать моторные действия, с повышенной концентрацией внимания внешнему миру, и улучшения работы памяти.</a:t>
            </a:r>
            <a:endParaRPr lang="ru-RU" i="1" dirty="0"/>
          </a:p>
        </p:txBody>
      </p:sp>
      <p:pic>
        <p:nvPicPr>
          <p:cNvPr id="7172" name="Picture 4">
            <a:extLst>
              <a:ext uri="{FF2B5EF4-FFF2-40B4-BE49-F238E27FC236}">
                <a16:creationId xmlns:a16="http://schemas.microsoft.com/office/drawing/2014/main" id="{C625E2F3-490F-4015-9A26-270DFD4F29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973426"/>
            <a:ext cx="1285875" cy="18616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9084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213A59D4-9388-4B07-951B-6EDF2AC533A3}"/>
              </a:ext>
            </a:extLst>
          </p:cNvPr>
          <p:cNvSpPr>
            <a:spLocks noGrp="1"/>
          </p:cNvSpPr>
          <p:nvPr>
            <p:ph idx="1"/>
          </p:nvPr>
        </p:nvSpPr>
        <p:spPr>
          <a:xfrm>
            <a:off x="334295" y="4229989"/>
            <a:ext cx="2252202" cy="357136"/>
          </a:xfrm>
        </p:spPr>
        <p:txBody>
          <a:bodyPr>
            <a:normAutofit fontScale="92500"/>
          </a:bodyPr>
          <a:lstStyle/>
          <a:p>
            <a:pPr marL="0" indent="0">
              <a:buNone/>
            </a:pPr>
            <a:r>
              <a:rPr lang="ru-RU" sz="1800" b="1" dirty="0">
                <a:solidFill>
                  <a:srgbClr val="333333"/>
                </a:solidFill>
                <a:latin typeface="Arial" panose="020B0604020202020204" pitchFamily="34" charset="0"/>
              </a:rPr>
              <a:t>Нил </a:t>
            </a:r>
            <a:r>
              <a:rPr lang="ru-RU" sz="1800" b="1" dirty="0" err="1">
                <a:solidFill>
                  <a:srgbClr val="333333"/>
                </a:solidFill>
                <a:latin typeface="Arial" panose="020B0604020202020204" pitchFamily="34" charset="0"/>
              </a:rPr>
              <a:t>Элгар</a:t>
            </a:r>
            <a:r>
              <a:rPr lang="ru-RU" sz="1800" b="1" dirty="0">
                <a:solidFill>
                  <a:srgbClr val="333333"/>
                </a:solidFill>
                <a:latin typeface="Arial" panose="020B0604020202020204" pitchFamily="34" charset="0"/>
              </a:rPr>
              <a:t> Миллер</a:t>
            </a:r>
          </a:p>
        </p:txBody>
      </p:sp>
      <p:pic>
        <p:nvPicPr>
          <p:cNvPr id="5122" name="Picture 2">
            <a:extLst>
              <a:ext uri="{FF2B5EF4-FFF2-40B4-BE49-F238E27FC236}">
                <a16:creationId xmlns:a16="http://schemas.microsoft.com/office/drawing/2014/main" id="{A77D1262-2092-4A52-BBD5-1526C41183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1513" y="1390650"/>
            <a:ext cx="1797765" cy="253321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774BEAB0-EA05-4F36-9B83-CD5FA7EE0F8E}"/>
              </a:ext>
            </a:extLst>
          </p:cNvPr>
          <p:cNvSpPr txBox="1"/>
          <p:nvPr/>
        </p:nvSpPr>
        <p:spPr>
          <a:xfrm>
            <a:off x="350275" y="4790153"/>
            <a:ext cx="6098458" cy="923330"/>
          </a:xfrm>
          <a:prstGeom prst="rect">
            <a:avLst/>
          </a:prstGeom>
          <a:noFill/>
        </p:spPr>
        <p:txBody>
          <a:bodyPr wrap="square">
            <a:spAutoFit/>
          </a:bodyPr>
          <a:lstStyle/>
          <a:p>
            <a:r>
              <a:rPr lang="ru-RU" dirty="0">
                <a:solidFill>
                  <a:srgbClr val="202122"/>
                </a:solidFill>
                <a:latin typeface="Arial" panose="020B0604020202020204" pitchFamily="34" charset="0"/>
              </a:rPr>
              <a:t>И</a:t>
            </a:r>
            <a:r>
              <a:rPr lang="ru-RU" b="0" i="0" dirty="0">
                <a:solidFill>
                  <a:srgbClr val="202122"/>
                </a:solidFill>
                <a:effectLst/>
                <a:latin typeface="Arial" panose="020B0604020202020204" pitchFamily="34" charset="0"/>
              </a:rPr>
              <a:t>сследования </a:t>
            </a:r>
            <a:r>
              <a:rPr lang="ru-RU" dirty="0">
                <a:solidFill>
                  <a:srgbClr val="202122"/>
                </a:solidFill>
                <a:latin typeface="Arial" panose="020B0604020202020204" pitchFamily="34" charset="0"/>
                <a:hlinkClick r:id="rId4" tooltip="Миллер, Нил Элгар">
                  <a:extLst>
                    <a:ext uri="{A12FA001-AC4F-418D-AE19-62706E023703}">
                      <ahyp:hlinkClr xmlns:ahyp="http://schemas.microsoft.com/office/drawing/2018/hyperlinkcolor" xmlns="" val="tx"/>
                    </a:ext>
                  </a:extLst>
                </a:hlinkClick>
              </a:rPr>
              <a:t>N. E. Miller</a:t>
            </a:r>
            <a:r>
              <a:rPr lang="ru-RU" dirty="0">
                <a:solidFill>
                  <a:srgbClr val="202122"/>
                </a:solidFill>
                <a:latin typeface="Arial" panose="020B0604020202020204" pitchFamily="34" charset="0"/>
              </a:rPr>
              <a:t>, L. V. </a:t>
            </a:r>
            <a:r>
              <a:rPr lang="ru-RU" dirty="0" err="1">
                <a:solidFill>
                  <a:srgbClr val="202122"/>
                </a:solidFill>
                <a:latin typeface="Arial" panose="020B0604020202020204" pitchFamily="34" charset="0"/>
              </a:rPr>
              <a:t>DiCara</a:t>
            </a:r>
            <a:r>
              <a:rPr lang="ru-RU" dirty="0">
                <a:solidFill>
                  <a:srgbClr val="202122"/>
                </a:solidFill>
                <a:latin typeface="Arial" panose="020B0604020202020204" pitchFamily="34" charset="0"/>
              </a:rPr>
              <a:t> </a:t>
            </a:r>
            <a:r>
              <a:rPr lang="ru-RU" b="0" i="0" dirty="0">
                <a:solidFill>
                  <a:srgbClr val="202122"/>
                </a:solidFill>
                <a:effectLst/>
                <a:latin typeface="Arial" panose="020B0604020202020204" pitchFamily="34" charset="0"/>
              </a:rPr>
              <a:t>(1968) по выработке у животных висцеральных условных рефлексов оперантного типа</a:t>
            </a:r>
            <a:endParaRPr lang="ru-RU" dirty="0"/>
          </a:p>
        </p:txBody>
      </p:sp>
      <p:sp>
        <p:nvSpPr>
          <p:cNvPr id="8" name="TextBox 7">
            <a:extLst>
              <a:ext uri="{FF2B5EF4-FFF2-40B4-BE49-F238E27FC236}">
                <a16:creationId xmlns:a16="http://schemas.microsoft.com/office/drawing/2014/main" id="{69912FA5-5DAE-47C7-AB52-BDFE05E9B9F7}"/>
              </a:ext>
            </a:extLst>
          </p:cNvPr>
          <p:cNvSpPr txBox="1"/>
          <p:nvPr/>
        </p:nvSpPr>
        <p:spPr>
          <a:xfrm>
            <a:off x="5990303" y="1327408"/>
            <a:ext cx="6098458" cy="5509200"/>
          </a:xfrm>
          <a:prstGeom prst="rect">
            <a:avLst/>
          </a:prstGeom>
          <a:noFill/>
        </p:spPr>
        <p:txBody>
          <a:bodyPr wrap="square">
            <a:spAutoFit/>
          </a:bodyPr>
          <a:lstStyle/>
          <a:p>
            <a:r>
              <a:rPr lang="ru-RU" dirty="0">
                <a:solidFill>
                  <a:srgbClr val="202122"/>
                </a:solidFill>
                <a:latin typeface="Arial" panose="020B0604020202020204" pitchFamily="34" charset="0"/>
              </a:rPr>
              <a:t>В</a:t>
            </a:r>
            <a:r>
              <a:rPr lang="ru-RU" b="0" i="0" dirty="0">
                <a:solidFill>
                  <a:srgbClr val="202122"/>
                </a:solidFill>
                <a:effectLst/>
                <a:latin typeface="Arial" panose="020B0604020202020204" pitchFamily="34" charset="0"/>
              </a:rPr>
              <a:t>нёс значительный вклад в разработку метода</a:t>
            </a:r>
            <a:r>
              <a:rPr lang="ru-RU" dirty="0">
                <a:solidFill>
                  <a:srgbClr val="202122"/>
                </a:solidFill>
                <a:latin typeface="Arial" panose="020B0604020202020204" pitchFamily="34" charset="0"/>
              </a:rPr>
              <a:t> </a:t>
            </a:r>
            <a:r>
              <a:rPr lang="ru-RU" dirty="0">
                <a:solidFill>
                  <a:srgbClr val="202122"/>
                </a:solidFill>
                <a:latin typeface="Arial" panose="020B0604020202020204" pitchFamily="34" charset="0"/>
                <a:hlinkClick r:id="rId5" tooltip="Биологическая обратная связь">
                  <a:extLst>
                    <a:ext uri="{A12FA001-AC4F-418D-AE19-62706E023703}">
                      <ahyp:hlinkClr xmlns:ahyp="http://schemas.microsoft.com/office/drawing/2018/hyperlinkcolor" xmlns="" val="tx"/>
                    </a:ext>
                  </a:extLst>
                </a:hlinkClick>
              </a:rPr>
              <a:t>биологической обратной связи</a:t>
            </a:r>
            <a:r>
              <a:rPr lang="ru-RU" dirty="0">
                <a:solidFill>
                  <a:srgbClr val="202122"/>
                </a:solidFill>
                <a:latin typeface="Arial" panose="020B0604020202020204" pitchFamily="34" charset="0"/>
              </a:rPr>
              <a:t>, который по сути представляет собой обучение произвольному </a:t>
            </a:r>
            <a:r>
              <a:rPr lang="ru-RU" b="0" i="0" dirty="0">
                <a:solidFill>
                  <a:srgbClr val="202122"/>
                </a:solidFill>
                <a:effectLst/>
                <a:latin typeface="Arial" panose="020B0604020202020204" pitchFamily="34" charset="0"/>
              </a:rPr>
              <a:t>управлению физиологическими процессами организма, такими, как частота сердечных сокращений и кровяное давление. </a:t>
            </a:r>
          </a:p>
          <a:p>
            <a:endParaRPr lang="ru-RU" dirty="0">
              <a:solidFill>
                <a:srgbClr val="202122"/>
              </a:solidFill>
              <a:latin typeface="Arial" panose="020B0604020202020204" pitchFamily="34" charset="0"/>
            </a:endParaRPr>
          </a:p>
          <a:p>
            <a:r>
              <a:rPr lang="ru-RU" b="1" i="0" dirty="0">
                <a:solidFill>
                  <a:srgbClr val="202122"/>
                </a:solidFill>
                <a:effectLst/>
                <a:latin typeface="Arial" panose="020B0604020202020204" pitchFamily="34" charset="0"/>
              </a:rPr>
              <a:t>Учёный провёл ряд интереснейших экспериментов с животными, в частности с крысами. </a:t>
            </a:r>
          </a:p>
          <a:p>
            <a:endParaRPr lang="ru-RU" dirty="0">
              <a:solidFill>
                <a:srgbClr val="202122"/>
              </a:solidFill>
              <a:latin typeface="Arial" panose="020B0604020202020204" pitchFamily="34" charset="0"/>
            </a:endParaRPr>
          </a:p>
          <a:p>
            <a:endParaRPr lang="ru-RU" dirty="0">
              <a:solidFill>
                <a:srgbClr val="202122"/>
              </a:solidFill>
              <a:latin typeface="Arial" panose="020B0604020202020204" pitchFamily="34" charset="0"/>
            </a:endParaRPr>
          </a:p>
          <a:p>
            <a:r>
              <a:rPr lang="ru-RU" sz="1400" b="0" i="1" dirty="0">
                <a:effectLst/>
                <a:highlight>
                  <a:srgbClr val="FFFF00"/>
                </a:highlight>
                <a:latin typeface="Arial" panose="020B0604020202020204" pitchFamily="34" charset="0"/>
              </a:rPr>
              <a:t>Для крысы искусственно создавалась безвыходная ситуация, в которой получить удовольствие она могла единственным способом, например, замедляя ритм сердца. Сначала крыса получала удовольствие за случайное замедление ритма сердца. За этим следовала награда, что вызывало волнение, при котором ритм сердца то ускорялся, то замедлялся, и происходил поиск способа вновь получить удовольствие. При каждом очередном замедлении сердечного ритма следовало новое вознаграждение. Вскоре крыса понимала, что замедление сердца ведёт к удовольствию и в дальнейшем замедляла ритм произвольно, стоило ей лишь захотеть испытать это удовольствие. </a:t>
            </a:r>
            <a:endParaRPr lang="ru-RU" sz="1400" i="1" dirty="0">
              <a:highlight>
                <a:srgbClr val="FFFF00"/>
              </a:highlight>
            </a:endParaRPr>
          </a:p>
        </p:txBody>
      </p:sp>
      <p:sp>
        <p:nvSpPr>
          <p:cNvPr id="9" name="TextBox 8">
            <a:extLst>
              <a:ext uri="{FF2B5EF4-FFF2-40B4-BE49-F238E27FC236}">
                <a16:creationId xmlns:a16="http://schemas.microsoft.com/office/drawing/2014/main" id="{132683F6-5527-4889-AC7A-319A8430D32F}"/>
              </a:ext>
            </a:extLst>
          </p:cNvPr>
          <p:cNvSpPr txBox="1"/>
          <p:nvPr/>
        </p:nvSpPr>
        <p:spPr>
          <a:xfrm>
            <a:off x="2743200" y="221187"/>
            <a:ext cx="10378131" cy="923330"/>
          </a:xfrm>
          <a:prstGeom prst="rect">
            <a:avLst/>
          </a:prstGeom>
          <a:noFill/>
        </p:spPr>
        <p:txBody>
          <a:bodyPr wrap="square">
            <a:spAutoFit/>
          </a:bodyPr>
          <a:lstStyle/>
          <a:p>
            <a:r>
              <a:rPr lang="ru-RU" sz="5400" dirty="0">
                <a:latin typeface="+mj-lt"/>
                <a:ea typeface="+mj-ea"/>
                <a:cs typeface="+mj-cs"/>
              </a:rPr>
              <a:t>Развитие биоуправления</a:t>
            </a:r>
          </a:p>
        </p:txBody>
      </p:sp>
      <p:pic>
        <p:nvPicPr>
          <p:cNvPr id="10" name="Рисунок 9">
            <a:extLst>
              <a:ext uri="{FF2B5EF4-FFF2-40B4-BE49-F238E27FC236}">
                <a16:creationId xmlns:a16="http://schemas.microsoft.com/office/drawing/2014/main" id="{0D17D718-18FC-4D6D-A2BF-365E664BDD8C}"/>
              </a:ext>
            </a:extLst>
          </p:cNvPr>
          <p:cNvPicPr>
            <a:picLocks noChangeAspect="1"/>
          </p:cNvPicPr>
          <p:nvPr/>
        </p:nvPicPr>
        <p:blipFill>
          <a:blip r:embed="rId6"/>
          <a:stretch>
            <a:fillRect/>
          </a:stretch>
        </p:blipFill>
        <p:spPr>
          <a:xfrm>
            <a:off x="2872555" y="1318444"/>
            <a:ext cx="2831690" cy="3435345"/>
          </a:xfrm>
          <a:prstGeom prst="rect">
            <a:avLst/>
          </a:prstGeom>
        </p:spPr>
      </p:pic>
    </p:spTree>
    <p:extLst>
      <p:ext uri="{BB962C8B-B14F-4D97-AF65-F5344CB8AC3E}">
        <p14:creationId xmlns:p14="http://schemas.microsoft.com/office/powerpoint/2010/main" val="35944488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CA17D1DD-CB48-45C3-854C-5160699B7AD4}"/>
              </a:ext>
            </a:extLst>
          </p:cNvPr>
          <p:cNvSpPr txBox="1"/>
          <p:nvPr/>
        </p:nvSpPr>
        <p:spPr>
          <a:xfrm>
            <a:off x="1666875" y="190500"/>
            <a:ext cx="10378131" cy="923330"/>
          </a:xfrm>
          <a:prstGeom prst="rect">
            <a:avLst/>
          </a:prstGeom>
          <a:noFill/>
        </p:spPr>
        <p:txBody>
          <a:bodyPr wrap="square">
            <a:spAutoFit/>
          </a:bodyPr>
          <a:lstStyle/>
          <a:p>
            <a:r>
              <a:rPr lang="ru-RU" sz="5400" dirty="0">
                <a:latin typeface="+mj-lt"/>
                <a:ea typeface="+mj-ea"/>
                <a:cs typeface="+mj-cs"/>
              </a:rPr>
              <a:t>Развитие биоуправления</a:t>
            </a:r>
          </a:p>
        </p:txBody>
      </p:sp>
      <p:sp>
        <p:nvSpPr>
          <p:cNvPr id="7" name="TextBox 6">
            <a:extLst>
              <a:ext uri="{FF2B5EF4-FFF2-40B4-BE49-F238E27FC236}">
                <a16:creationId xmlns:a16="http://schemas.microsoft.com/office/drawing/2014/main" id="{2A569ACB-B155-4349-824E-0A85384AA3BE}"/>
              </a:ext>
            </a:extLst>
          </p:cNvPr>
          <p:cNvSpPr txBox="1"/>
          <p:nvPr/>
        </p:nvSpPr>
        <p:spPr>
          <a:xfrm>
            <a:off x="266700" y="1582340"/>
            <a:ext cx="11068050" cy="1477328"/>
          </a:xfrm>
          <a:prstGeom prst="rect">
            <a:avLst/>
          </a:prstGeom>
          <a:noFill/>
        </p:spPr>
        <p:txBody>
          <a:bodyPr wrap="square">
            <a:spAutoFit/>
          </a:bodyPr>
          <a:lstStyle/>
          <a:p>
            <a:r>
              <a:rPr lang="ru-RU" sz="2400" b="1" i="0" dirty="0">
                <a:solidFill>
                  <a:srgbClr val="222222"/>
                </a:solidFill>
                <a:effectLst/>
                <a:latin typeface="-apple-system"/>
              </a:rPr>
              <a:t>1967</a:t>
            </a:r>
            <a:r>
              <a:rPr lang="ru-RU" sz="2400" b="0" i="0" dirty="0">
                <a:solidFill>
                  <a:srgbClr val="222222"/>
                </a:solidFill>
                <a:effectLst/>
                <a:latin typeface="-apple-system"/>
              </a:rPr>
              <a:t> психиатр </a:t>
            </a:r>
            <a:r>
              <a:rPr lang="ru-RU" sz="2400" b="1" i="0" dirty="0">
                <a:solidFill>
                  <a:srgbClr val="222222"/>
                </a:solidFill>
                <a:effectLst/>
                <a:latin typeface="-apple-system"/>
              </a:rPr>
              <a:t>Эдмонд </a:t>
            </a:r>
            <a:r>
              <a:rPr lang="ru-RU" sz="2400" b="1" i="0" dirty="0" err="1">
                <a:solidFill>
                  <a:srgbClr val="222222"/>
                </a:solidFill>
                <a:effectLst/>
                <a:latin typeface="-apple-system"/>
              </a:rPr>
              <a:t>Деван</a:t>
            </a:r>
            <a:r>
              <a:rPr lang="ru-RU" sz="2400" b="1" i="0" dirty="0">
                <a:solidFill>
                  <a:srgbClr val="222222"/>
                </a:solidFill>
                <a:effectLst/>
                <a:latin typeface="-apple-system"/>
              </a:rPr>
              <a:t> </a:t>
            </a:r>
            <a:r>
              <a:rPr lang="ru-RU" sz="2400" b="0" i="0" dirty="0">
                <a:solidFill>
                  <a:srgbClr val="222222"/>
                </a:solidFill>
                <a:effectLst/>
                <a:latin typeface="-apple-system"/>
              </a:rPr>
              <a:t>(</a:t>
            </a:r>
            <a:r>
              <a:rPr lang="ru-RU" sz="2400" b="0" i="0" dirty="0" err="1">
                <a:solidFill>
                  <a:srgbClr val="222222"/>
                </a:solidFill>
                <a:effectLst/>
                <a:latin typeface="-apple-system"/>
              </a:rPr>
              <a:t>Edmond</a:t>
            </a:r>
            <a:r>
              <a:rPr lang="ru-RU" sz="2400" b="0" i="0" dirty="0">
                <a:solidFill>
                  <a:srgbClr val="222222"/>
                </a:solidFill>
                <a:effectLst/>
                <a:latin typeface="-apple-system"/>
              </a:rPr>
              <a:t> M. </a:t>
            </a:r>
            <a:r>
              <a:rPr lang="ru-RU" sz="2400" b="0" i="0" dirty="0" err="1">
                <a:solidFill>
                  <a:srgbClr val="222222"/>
                </a:solidFill>
                <a:effectLst/>
                <a:latin typeface="-apple-system"/>
              </a:rPr>
              <a:t>Dewan</a:t>
            </a:r>
            <a:r>
              <a:rPr lang="ru-RU" sz="2400" b="0" i="0" dirty="0">
                <a:solidFill>
                  <a:srgbClr val="222222"/>
                </a:solidFill>
                <a:effectLst/>
                <a:latin typeface="-apple-system"/>
              </a:rPr>
              <a:t>) опубликовал в журнале </a:t>
            </a:r>
            <a:r>
              <a:rPr lang="ru-RU" sz="2400" b="0" i="0" dirty="0" err="1">
                <a:solidFill>
                  <a:srgbClr val="222222"/>
                </a:solidFill>
                <a:effectLst/>
                <a:latin typeface="-apple-system"/>
              </a:rPr>
              <a:t>Nature</a:t>
            </a:r>
            <a:r>
              <a:rPr lang="ru-RU" sz="2400" b="0" i="0" dirty="0">
                <a:solidFill>
                  <a:srgbClr val="222222"/>
                </a:solidFill>
                <a:effectLst/>
                <a:latin typeface="-apple-system"/>
              </a:rPr>
              <a:t> статью об эксперименте, участников которого просили сосредоточиться на тех или иных символах азбуки Морзе. </a:t>
            </a:r>
          </a:p>
          <a:p>
            <a:endParaRPr lang="ru-RU" b="0" i="0" dirty="0">
              <a:solidFill>
                <a:srgbClr val="222222"/>
              </a:solidFill>
              <a:effectLst/>
              <a:latin typeface="-apple-system"/>
            </a:endParaRPr>
          </a:p>
        </p:txBody>
      </p:sp>
      <p:pic>
        <p:nvPicPr>
          <p:cNvPr id="3" name="Мультимедиа в Интернете 2" title="1964: Brainwave control device by Edmond Dewan">
            <a:hlinkClick r:id="" action="ppaction://media"/>
            <a:extLst>
              <a:ext uri="{FF2B5EF4-FFF2-40B4-BE49-F238E27FC236}">
                <a16:creationId xmlns:a16="http://schemas.microsoft.com/office/drawing/2014/main" id="{8DD86357-0108-461F-9FCF-64A314FA1B18}"/>
              </a:ext>
            </a:extLst>
          </p:cNvPr>
          <p:cNvPicPr>
            <a:picLocks noRot="1" noChangeAspect="1"/>
          </p:cNvPicPr>
          <p:nvPr>
            <a:videoFile r:link="rId1"/>
          </p:nvPr>
        </p:nvPicPr>
        <p:blipFill>
          <a:blip r:embed="rId3"/>
          <a:stretch>
            <a:fillRect/>
          </a:stretch>
        </p:blipFill>
        <p:spPr>
          <a:xfrm>
            <a:off x="6705600" y="2999363"/>
            <a:ext cx="5304336" cy="3495676"/>
          </a:xfrm>
          <a:prstGeom prst="rect">
            <a:avLst/>
          </a:prstGeom>
        </p:spPr>
      </p:pic>
      <p:sp>
        <p:nvSpPr>
          <p:cNvPr id="9" name="TextBox 8">
            <a:extLst>
              <a:ext uri="{FF2B5EF4-FFF2-40B4-BE49-F238E27FC236}">
                <a16:creationId xmlns:a16="http://schemas.microsoft.com/office/drawing/2014/main" id="{2486A69C-241D-43CC-BE08-4C532A755C87}"/>
              </a:ext>
            </a:extLst>
          </p:cNvPr>
          <p:cNvSpPr txBox="1"/>
          <p:nvPr/>
        </p:nvSpPr>
        <p:spPr>
          <a:xfrm>
            <a:off x="266700" y="2869764"/>
            <a:ext cx="6438900" cy="3754874"/>
          </a:xfrm>
          <a:prstGeom prst="rect">
            <a:avLst/>
          </a:prstGeom>
          <a:noFill/>
        </p:spPr>
        <p:txBody>
          <a:bodyPr wrap="square">
            <a:spAutoFit/>
          </a:bodyPr>
          <a:lstStyle/>
          <a:p>
            <a:r>
              <a:rPr lang="ru-RU" sz="2000" b="0" i="0" dirty="0">
                <a:solidFill>
                  <a:srgbClr val="222222"/>
                </a:solidFill>
                <a:effectLst/>
                <a:latin typeface="-apple-system"/>
              </a:rPr>
              <a:t>Пока они это делали, электрическую активность их мозга регистрировала электроэнцефалограмма. </a:t>
            </a:r>
          </a:p>
          <a:p>
            <a:r>
              <a:rPr lang="ru-RU" sz="2000" b="0" i="0" dirty="0">
                <a:solidFill>
                  <a:srgbClr val="222222"/>
                </a:solidFill>
                <a:effectLst/>
                <a:latin typeface="-apple-system"/>
              </a:rPr>
              <a:t>В моменты концентрации на символах, электроэнцефалограмма менялась. </a:t>
            </a:r>
          </a:p>
          <a:p>
            <a:r>
              <a:rPr lang="ru-RU" sz="2000" b="0" i="0" dirty="0">
                <a:solidFill>
                  <a:srgbClr val="222222"/>
                </a:solidFill>
                <a:effectLst/>
                <a:latin typeface="-apple-system"/>
              </a:rPr>
              <a:t>После небольшой тренировки испытуемые смогли с помощью азбуки Морзе передавать аппаратуре целые слова. </a:t>
            </a:r>
          </a:p>
          <a:p>
            <a:endParaRPr lang="ru-RU" dirty="0">
              <a:solidFill>
                <a:srgbClr val="222222"/>
              </a:solidFill>
              <a:latin typeface="-apple-system"/>
            </a:endParaRPr>
          </a:p>
          <a:p>
            <a:r>
              <a:rPr lang="ru-RU" sz="2000" b="0" i="1" dirty="0">
                <a:solidFill>
                  <a:srgbClr val="222222"/>
                </a:solidFill>
                <a:effectLst/>
                <a:highlight>
                  <a:srgbClr val="FFFF00"/>
                </a:highlight>
                <a:latin typeface="-apple-system"/>
              </a:rPr>
              <a:t>Было непонятно, какие именно нейроны и волны мозга были задействованы в ходе эксперимента, но это работало — человек впервые смог послать свою мысль машине и быть ею понят.</a:t>
            </a:r>
            <a:endParaRPr lang="ru-RU" sz="2000" i="1" dirty="0">
              <a:highlight>
                <a:srgbClr val="FFFF00"/>
              </a:highlight>
            </a:endParaRPr>
          </a:p>
        </p:txBody>
      </p:sp>
    </p:spTree>
    <p:extLst>
      <p:ext uri="{BB962C8B-B14F-4D97-AF65-F5344CB8AC3E}">
        <p14:creationId xmlns:p14="http://schemas.microsoft.com/office/powerpoint/2010/main" val="122451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CA17D1DD-CB48-45C3-854C-5160699B7AD4}"/>
              </a:ext>
            </a:extLst>
          </p:cNvPr>
          <p:cNvSpPr txBox="1"/>
          <p:nvPr/>
        </p:nvSpPr>
        <p:spPr>
          <a:xfrm>
            <a:off x="1666875" y="190500"/>
            <a:ext cx="10378131" cy="923330"/>
          </a:xfrm>
          <a:prstGeom prst="rect">
            <a:avLst/>
          </a:prstGeom>
          <a:noFill/>
        </p:spPr>
        <p:txBody>
          <a:bodyPr wrap="square">
            <a:spAutoFit/>
          </a:bodyPr>
          <a:lstStyle/>
          <a:p>
            <a:r>
              <a:rPr lang="ru-RU" sz="5400" dirty="0">
                <a:latin typeface="+mj-lt"/>
                <a:ea typeface="+mj-ea"/>
                <a:cs typeface="+mj-cs"/>
              </a:rPr>
              <a:t>Развитие нейроинтерфейсов</a:t>
            </a:r>
          </a:p>
        </p:txBody>
      </p:sp>
      <p:sp>
        <p:nvSpPr>
          <p:cNvPr id="8" name="TextBox 7">
            <a:extLst>
              <a:ext uri="{FF2B5EF4-FFF2-40B4-BE49-F238E27FC236}">
                <a16:creationId xmlns:a16="http://schemas.microsoft.com/office/drawing/2014/main" id="{6C765720-E8BC-4FBB-8BB6-66181002AC9C}"/>
              </a:ext>
            </a:extLst>
          </p:cNvPr>
          <p:cNvSpPr txBox="1"/>
          <p:nvPr/>
        </p:nvSpPr>
        <p:spPr>
          <a:xfrm>
            <a:off x="266700" y="4068336"/>
            <a:ext cx="6096000" cy="3139321"/>
          </a:xfrm>
          <a:prstGeom prst="rect">
            <a:avLst/>
          </a:prstGeom>
          <a:noFill/>
        </p:spPr>
        <p:txBody>
          <a:bodyPr wrap="square">
            <a:spAutoFit/>
          </a:bodyPr>
          <a:lstStyle/>
          <a:p>
            <a:pPr algn="l"/>
            <a:endParaRPr lang="ru-RU" dirty="0">
              <a:solidFill>
                <a:srgbClr val="222222"/>
              </a:solidFill>
              <a:latin typeface="-apple-system"/>
            </a:endParaRPr>
          </a:p>
          <a:p>
            <a:pPr algn="l"/>
            <a:r>
              <a:rPr lang="ru-RU" b="1" i="0" dirty="0">
                <a:solidFill>
                  <a:srgbClr val="222222"/>
                </a:solidFill>
                <a:effectLst/>
                <a:latin typeface="-apple-system"/>
              </a:rPr>
              <a:t>Так же ученый сформулировал два принципиальных вопроса:</a:t>
            </a:r>
            <a:r>
              <a:rPr lang="ru-RU" b="1" dirty="0"/>
              <a:t/>
            </a:r>
            <a:br>
              <a:rPr lang="ru-RU" b="1" dirty="0"/>
            </a:br>
            <a:r>
              <a:rPr lang="ru-RU" dirty="0"/>
              <a:t/>
            </a:r>
            <a:br>
              <a:rPr lang="ru-RU" dirty="0"/>
            </a:br>
            <a:r>
              <a:rPr lang="ru-RU" dirty="0">
                <a:highlight>
                  <a:srgbClr val="FFFF00"/>
                </a:highlight>
              </a:rPr>
              <a:t>1. </a:t>
            </a:r>
            <a:r>
              <a:rPr lang="ru-RU" b="0" i="0" dirty="0">
                <a:solidFill>
                  <a:srgbClr val="222222"/>
                </a:solidFill>
                <a:effectLst/>
                <a:highlight>
                  <a:srgbClr val="FFFF00"/>
                </a:highlight>
                <a:latin typeface="-apple-system"/>
              </a:rPr>
              <a:t>Можно ли использовать данные об электрической активности мозга в качестве носителя информации при общении человека с компьютером?</a:t>
            </a:r>
          </a:p>
          <a:p>
            <a:pPr algn="l"/>
            <a:r>
              <a:rPr lang="ru-RU" b="0" i="0" dirty="0">
                <a:solidFill>
                  <a:srgbClr val="222222"/>
                </a:solidFill>
                <a:effectLst/>
                <a:highlight>
                  <a:srgbClr val="FFFF00"/>
                </a:highlight>
                <a:latin typeface="-apple-system"/>
              </a:rPr>
              <a:t>2. Можно ли их использовать для управления различными механизмами — от протеза до космического корабля?</a:t>
            </a:r>
          </a:p>
          <a:p>
            <a:r>
              <a:rPr lang="ru-RU" dirty="0"/>
              <a:t/>
            </a:r>
            <a:br>
              <a:rPr lang="ru-RU" dirty="0"/>
            </a:br>
            <a:endParaRPr lang="ru-RU" dirty="0"/>
          </a:p>
        </p:txBody>
      </p:sp>
      <p:pic>
        <p:nvPicPr>
          <p:cNvPr id="8194" name="Picture 2">
            <a:extLst>
              <a:ext uri="{FF2B5EF4-FFF2-40B4-BE49-F238E27FC236}">
                <a16:creationId xmlns:a16="http://schemas.microsoft.com/office/drawing/2014/main" id="{29C71D7C-304D-45F5-A1A7-EC82A4FD4FA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6139" r="9217"/>
          <a:stretch/>
        </p:blipFill>
        <p:spPr bwMode="auto">
          <a:xfrm>
            <a:off x="6154014" y="1979608"/>
            <a:ext cx="5560872" cy="4099113"/>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a:extLst>
              <a:ext uri="{FF2B5EF4-FFF2-40B4-BE49-F238E27FC236}">
                <a16:creationId xmlns:a16="http://schemas.microsoft.com/office/drawing/2014/main" id="{DF7C738A-BE4A-4551-BDD8-0EE7FEA888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9186" y="1875264"/>
            <a:ext cx="1457325" cy="182880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1921B8BC-29BC-4234-B5C5-CA4D6E7AF524}"/>
              </a:ext>
            </a:extLst>
          </p:cNvPr>
          <p:cNvSpPr txBox="1"/>
          <p:nvPr/>
        </p:nvSpPr>
        <p:spPr>
          <a:xfrm>
            <a:off x="238989" y="3791516"/>
            <a:ext cx="2019300" cy="369332"/>
          </a:xfrm>
          <a:prstGeom prst="rect">
            <a:avLst/>
          </a:prstGeom>
          <a:noFill/>
        </p:spPr>
        <p:txBody>
          <a:bodyPr wrap="square">
            <a:spAutoFit/>
          </a:bodyPr>
          <a:lstStyle/>
          <a:p>
            <a:r>
              <a:rPr lang="ru-RU" dirty="0"/>
              <a:t>Жак Дж. ВИДАЛЬ</a:t>
            </a:r>
          </a:p>
        </p:txBody>
      </p:sp>
      <p:sp>
        <p:nvSpPr>
          <p:cNvPr id="14" name="TextBox 13">
            <a:extLst>
              <a:ext uri="{FF2B5EF4-FFF2-40B4-BE49-F238E27FC236}">
                <a16:creationId xmlns:a16="http://schemas.microsoft.com/office/drawing/2014/main" id="{6A1A29F4-FA36-483C-B650-4D6C906D11C8}"/>
              </a:ext>
            </a:extLst>
          </p:cNvPr>
          <p:cNvSpPr txBox="1"/>
          <p:nvPr/>
        </p:nvSpPr>
        <p:spPr>
          <a:xfrm>
            <a:off x="2258289" y="2789664"/>
            <a:ext cx="3895725" cy="1200329"/>
          </a:xfrm>
          <a:prstGeom prst="rect">
            <a:avLst/>
          </a:prstGeom>
          <a:noFill/>
        </p:spPr>
        <p:txBody>
          <a:bodyPr wrap="square">
            <a:spAutoFit/>
          </a:bodyPr>
          <a:lstStyle/>
          <a:p>
            <a:pPr algn="l"/>
            <a:r>
              <a:rPr lang="ru-RU" sz="1800" b="1" i="0" dirty="0">
                <a:effectLst/>
                <a:latin typeface="-apple-system"/>
              </a:rPr>
              <a:t>Вперв</a:t>
            </a:r>
            <a:r>
              <a:rPr lang="ru-RU" sz="1800" b="1" i="0" dirty="0">
                <a:solidFill>
                  <a:srgbClr val="222222"/>
                </a:solidFill>
                <a:effectLst/>
                <a:latin typeface="-apple-system"/>
              </a:rPr>
              <a:t>ые употребил термин «</a:t>
            </a:r>
            <a:r>
              <a:rPr lang="ru-RU" sz="1800" b="1" i="0" dirty="0" err="1">
                <a:solidFill>
                  <a:srgbClr val="222222"/>
                </a:solidFill>
                <a:effectLst/>
                <a:latin typeface="-apple-system"/>
              </a:rPr>
              <a:t>brain-computer</a:t>
            </a:r>
            <a:r>
              <a:rPr lang="ru-RU" sz="1800" b="1" i="0" dirty="0">
                <a:solidFill>
                  <a:srgbClr val="222222"/>
                </a:solidFill>
                <a:effectLst/>
                <a:latin typeface="-apple-system"/>
              </a:rPr>
              <a:t> </a:t>
            </a:r>
            <a:r>
              <a:rPr lang="ru-RU" sz="1800" b="1" i="0" dirty="0" err="1">
                <a:solidFill>
                  <a:srgbClr val="222222"/>
                </a:solidFill>
                <a:effectLst/>
                <a:latin typeface="-apple-system"/>
              </a:rPr>
              <a:t>interface</a:t>
            </a:r>
            <a:r>
              <a:rPr lang="ru-RU" sz="1800" b="1" i="0" dirty="0">
                <a:solidFill>
                  <a:srgbClr val="222222"/>
                </a:solidFill>
                <a:effectLst/>
                <a:latin typeface="-apple-system"/>
              </a:rPr>
              <a:t>» в статье </a:t>
            </a:r>
            <a:r>
              <a:rPr lang="ru-RU" sz="1800" b="1" dirty="0" err="1">
                <a:solidFill>
                  <a:srgbClr val="548EAA"/>
                </a:solidFill>
                <a:latin typeface="-apple-system"/>
              </a:rPr>
              <a:t>Toward</a:t>
            </a:r>
            <a:r>
              <a:rPr lang="ru-RU" sz="1800" b="1" dirty="0">
                <a:solidFill>
                  <a:srgbClr val="548EAA"/>
                </a:solidFill>
                <a:latin typeface="-apple-system"/>
              </a:rPr>
              <a:t> </a:t>
            </a:r>
            <a:r>
              <a:rPr lang="ru-RU" sz="1800" b="1" dirty="0" err="1">
                <a:solidFill>
                  <a:srgbClr val="548EAA"/>
                </a:solidFill>
                <a:latin typeface="-apple-system"/>
              </a:rPr>
              <a:t>Direct</a:t>
            </a:r>
            <a:r>
              <a:rPr lang="ru-RU" sz="1800" b="1" dirty="0">
                <a:solidFill>
                  <a:srgbClr val="548EAA"/>
                </a:solidFill>
                <a:latin typeface="-apple-system"/>
              </a:rPr>
              <a:t> </a:t>
            </a:r>
            <a:r>
              <a:rPr lang="ru-RU" sz="1800" b="1" dirty="0" err="1">
                <a:solidFill>
                  <a:srgbClr val="548EAA"/>
                </a:solidFill>
                <a:latin typeface="-apple-system"/>
              </a:rPr>
              <a:t>Brain-Computer</a:t>
            </a:r>
            <a:r>
              <a:rPr lang="ru-RU" sz="1800" b="1" dirty="0">
                <a:solidFill>
                  <a:srgbClr val="548EAA"/>
                </a:solidFill>
                <a:latin typeface="-apple-system"/>
              </a:rPr>
              <a:t> </a:t>
            </a:r>
            <a:r>
              <a:rPr lang="ru-RU" sz="1800" b="1" dirty="0" err="1">
                <a:solidFill>
                  <a:srgbClr val="548EAA"/>
                </a:solidFill>
                <a:latin typeface="-apple-system"/>
              </a:rPr>
              <a:t>Communication</a:t>
            </a:r>
            <a:r>
              <a:rPr lang="ru-RU" sz="1800" b="1" i="0" dirty="0">
                <a:solidFill>
                  <a:srgbClr val="222222"/>
                </a:solidFill>
                <a:effectLst/>
                <a:latin typeface="-apple-system"/>
              </a:rPr>
              <a:t>. </a:t>
            </a:r>
          </a:p>
        </p:txBody>
      </p:sp>
      <p:sp>
        <p:nvSpPr>
          <p:cNvPr id="16" name="TextBox 15">
            <a:extLst>
              <a:ext uri="{FF2B5EF4-FFF2-40B4-BE49-F238E27FC236}">
                <a16:creationId xmlns:a16="http://schemas.microsoft.com/office/drawing/2014/main" id="{DA30910A-6879-4C29-898A-7BC0081D2CC8}"/>
              </a:ext>
            </a:extLst>
          </p:cNvPr>
          <p:cNvSpPr txBox="1"/>
          <p:nvPr/>
        </p:nvSpPr>
        <p:spPr>
          <a:xfrm>
            <a:off x="6390411" y="6173271"/>
            <a:ext cx="4791939" cy="369332"/>
          </a:xfrm>
          <a:prstGeom prst="rect">
            <a:avLst/>
          </a:prstGeom>
          <a:noFill/>
        </p:spPr>
        <p:txBody>
          <a:bodyPr wrap="square">
            <a:spAutoFit/>
          </a:bodyPr>
          <a:lstStyle/>
          <a:p>
            <a:r>
              <a:rPr lang="ru-RU" sz="1800" b="1" i="0" dirty="0">
                <a:solidFill>
                  <a:srgbClr val="222222"/>
                </a:solidFill>
                <a:effectLst/>
                <a:latin typeface="-apple-system"/>
              </a:rPr>
              <a:t>1973 год </a:t>
            </a:r>
            <a:endParaRPr lang="ru-RU" dirty="0"/>
          </a:p>
        </p:txBody>
      </p:sp>
    </p:spTree>
    <p:extLst>
      <p:ext uri="{BB962C8B-B14F-4D97-AF65-F5344CB8AC3E}">
        <p14:creationId xmlns:p14="http://schemas.microsoft.com/office/powerpoint/2010/main" val="13053454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95A82F7-CC60-4D8E-A4C0-1EFF3B3B426D}"/>
              </a:ext>
            </a:extLst>
          </p:cNvPr>
          <p:cNvSpPr txBox="1"/>
          <p:nvPr/>
        </p:nvSpPr>
        <p:spPr>
          <a:xfrm>
            <a:off x="424873" y="5602008"/>
            <a:ext cx="6096000" cy="923330"/>
          </a:xfrm>
          <a:prstGeom prst="rect">
            <a:avLst/>
          </a:prstGeom>
          <a:noFill/>
        </p:spPr>
        <p:txBody>
          <a:bodyPr wrap="square">
            <a:spAutoFit/>
          </a:bodyPr>
          <a:lstStyle/>
          <a:p>
            <a:pPr algn="ctr"/>
            <a:r>
              <a:rPr lang="ru-RU" dirty="0">
                <a:solidFill>
                  <a:schemeClr val="accent1">
                    <a:lumMod val="75000"/>
                  </a:schemeClr>
                </a:solidFill>
                <a:latin typeface="Helvetica Neue"/>
              </a:rPr>
              <a:t>Исследователи научили парализованного человека набирать текст с рекордной скоростью. Он представлял, что пишет рукой</a:t>
            </a:r>
            <a:r>
              <a:rPr lang="en-US" dirty="0">
                <a:solidFill>
                  <a:schemeClr val="accent1">
                    <a:lumMod val="75000"/>
                  </a:schemeClr>
                </a:solidFill>
                <a:latin typeface="Helvetica Neue"/>
              </a:rPr>
              <a:t>!</a:t>
            </a:r>
            <a:endParaRPr lang="ru-RU" dirty="0">
              <a:solidFill>
                <a:schemeClr val="accent1">
                  <a:lumMod val="75000"/>
                </a:schemeClr>
              </a:solidFill>
              <a:latin typeface="Helvetica Neue"/>
            </a:endParaRPr>
          </a:p>
        </p:txBody>
      </p:sp>
      <p:sp>
        <p:nvSpPr>
          <p:cNvPr id="2" name="Rectangle 1">
            <a:extLst>
              <a:ext uri="{FF2B5EF4-FFF2-40B4-BE49-F238E27FC236}">
                <a16:creationId xmlns:a16="http://schemas.microsoft.com/office/drawing/2014/main" id="{4B33D028-7272-417F-867E-DA6AA9E14501}"/>
              </a:ext>
            </a:extLst>
          </p:cNvPr>
          <p:cNvSpPr>
            <a:spLocks noChangeArrowheads="1"/>
          </p:cNvSpPr>
          <p:nvPr/>
        </p:nvSpPr>
        <p:spPr bwMode="auto">
          <a:xfrm rot="10800000" flipV="1">
            <a:off x="7460416" y="5950008"/>
            <a:ext cx="3566027" cy="754053"/>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ru-RU" altLang="ru-RU"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tabLst/>
            </a:pPr>
            <a:r>
              <a:rPr kumimoji="0" lang="ru-RU" altLang="ru-RU" sz="1300" b="0" i="0" u="none" strike="noStrike" cap="none" normalizeH="0" baseline="0" dirty="0">
                <a:ln>
                  <a:noFill/>
                </a:ln>
                <a:solidFill>
                  <a:srgbClr val="222222"/>
                </a:solidFill>
                <a:effectLst/>
                <a:latin typeface="-apple-system"/>
              </a:rPr>
              <a:t>DOI </a:t>
            </a:r>
            <a:r>
              <a:rPr kumimoji="0" lang="ru-RU" altLang="ru-RU" sz="1300" b="0" i="0" u="none" strike="noStrike" cap="none" normalizeH="0" baseline="0" dirty="0">
                <a:ln>
                  <a:noFill/>
                </a:ln>
                <a:solidFill>
                  <a:srgbClr val="006699"/>
                </a:solidFill>
                <a:effectLst/>
                <a:latin typeface="-apple-system"/>
                <a:hlinkClick r:id="rId3"/>
              </a:rPr>
              <a:t>https://doi.org/10.1038/s41586-021-03506-2</a:t>
            </a:r>
            <a:endParaRPr kumimoji="0" lang="ru-RU" altLang="ru-RU" sz="1300" b="0" i="0" u="none" strike="noStrike" cap="none" normalizeH="0" baseline="0" dirty="0">
              <a:ln>
                <a:noFill/>
              </a:ln>
              <a:solidFill>
                <a:srgbClr val="222222"/>
              </a:solidFill>
              <a:effectLst/>
              <a:latin typeface="Harding"/>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altLang="ru-RU" sz="1800" b="0" i="0" u="none" strike="noStrike" cap="none" normalizeH="0" baseline="0" dirty="0">
              <a:ln>
                <a:noFill/>
              </a:ln>
              <a:solidFill>
                <a:schemeClr val="tx1"/>
              </a:solidFill>
              <a:effectLst/>
              <a:latin typeface="Arial" panose="020B0604020202020204" pitchFamily="34" charset="0"/>
            </a:endParaRPr>
          </a:p>
        </p:txBody>
      </p:sp>
      <p:pic>
        <p:nvPicPr>
          <p:cNvPr id="1027" name="Picture 3">
            <a:extLst>
              <a:ext uri="{FF2B5EF4-FFF2-40B4-BE49-F238E27FC236}">
                <a16:creationId xmlns:a16="http://schemas.microsoft.com/office/drawing/2014/main" id="{089930E0-CBFE-4F88-8362-4B7C36A1B44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1238" y="3424238"/>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5" name="Рисунок 4">
            <a:extLst>
              <a:ext uri="{FF2B5EF4-FFF2-40B4-BE49-F238E27FC236}">
                <a16:creationId xmlns:a16="http://schemas.microsoft.com/office/drawing/2014/main" id="{EB0EC6F9-1B48-460E-BF63-D8582F9DD601}"/>
              </a:ext>
            </a:extLst>
          </p:cNvPr>
          <p:cNvPicPr>
            <a:picLocks noChangeAspect="1"/>
          </p:cNvPicPr>
          <p:nvPr/>
        </p:nvPicPr>
        <p:blipFill>
          <a:blip r:embed="rId5"/>
          <a:stretch>
            <a:fillRect/>
          </a:stretch>
        </p:blipFill>
        <p:spPr>
          <a:xfrm>
            <a:off x="8718215" y="4678613"/>
            <a:ext cx="2037450" cy="1482412"/>
          </a:xfrm>
          <a:prstGeom prst="rect">
            <a:avLst/>
          </a:prstGeom>
        </p:spPr>
      </p:pic>
      <p:pic>
        <p:nvPicPr>
          <p:cNvPr id="8" name="Рисунок 7">
            <a:extLst>
              <a:ext uri="{FF2B5EF4-FFF2-40B4-BE49-F238E27FC236}">
                <a16:creationId xmlns:a16="http://schemas.microsoft.com/office/drawing/2014/main" id="{481CAAED-DC54-4CBA-A0BF-9DA343D0426A}"/>
              </a:ext>
            </a:extLst>
          </p:cNvPr>
          <p:cNvPicPr>
            <a:picLocks noChangeAspect="1"/>
          </p:cNvPicPr>
          <p:nvPr/>
        </p:nvPicPr>
        <p:blipFill rotWithShape="1">
          <a:blip r:embed="rId6"/>
          <a:srcRect t="6835"/>
          <a:stretch/>
        </p:blipFill>
        <p:spPr>
          <a:xfrm>
            <a:off x="746770" y="1153900"/>
            <a:ext cx="2403420" cy="4265919"/>
          </a:xfrm>
          <a:prstGeom prst="rect">
            <a:avLst/>
          </a:prstGeom>
        </p:spPr>
      </p:pic>
      <p:pic>
        <p:nvPicPr>
          <p:cNvPr id="1029" name="Picture 5">
            <a:extLst>
              <a:ext uri="{FF2B5EF4-FFF2-40B4-BE49-F238E27FC236}">
                <a16:creationId xmlns:a16="http://schemas.microsoft.com/office/drawing/2014/main" id="{F16987C3-D353-458A-9BAA-3F71665B3A2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82939" y="5602008"/>
            <a:ext cx="977477" cy="977477"/>
          </a:xfrm>
          <a:prstGeom prst="rect">
            <a:avLst/>
          </a:prstGeom>
          <a:noFill/>
          <a:extLst>
            <a:ext uri="{909E8E84-426E-40DD-AFC4-6F175D3DCCD1}">
              <a14:hiddenFill xmlns:a14="http://schemas.microsoft.com/office/drawing/2010/main">
                <a:solidFill>
                  <a:srgbClr val="FFFFFF"/>
                </a:solidFill>
              </a14:hiddenFill>
            </a:ext>
          </a:extLst>
        </p:spPr>
      </p:pic>
      <p:pic>
        <p:nvPicPr>
          <p:cNvPr id="13" name="Рисунок 12">
            <a:extLst>
              <a:ext uri="{FF2B5EF4-FFF2-40B4-BE49-F238E27FC236}">
                <a16:creationId xmlns:a16="http://schemas.microsoft.com/office/drawing/2014/main" id="{574155F4-857C-417E-B157-3D8DC717D732}"/>
              </a:ext>
            </a:extLst>
          </p:cNvPr>
          <p:cNvPicPr>
            <a:picLocks noChangeAspect="1"/>
          </p:cNvPicPr>
          <p:nvPr/>
        </p:nvPicPr>
        <p:blipFill>
          <a:blip r:embed="rId8"/>
          <a:stretch>
            <a:fillRect/>
          </a:stretch>
        </p:blipFill>
        <p:spPr>
          <a:xfrm>
            <a:off x="3420968" y="1192772"/>
            <a:ext cx="7373379" cy="3324689"/>
          </a:xfrm>
          <a:prstGeom prst="rect">
            <a:avLst/>
          </a:prstGeom>
        </p:spPr>
      </p:pic>
      <p:sp>
        <p:nvSpPr>
          <p:cNvPr id="18" name="TextBox 17">
            <a:extLst>
              <a:ext uri="{FF2B5EF4-FFF2-40B4-BE49-F238E27FC236}">
                <a16:creationId xmlns:a16="http://schemas.microsoft.com/office/drawing/2014/main" id="{77C87E10-3C59-4338-BF0F-83822D1AE499}"/>
              </a:ext>
            </a:extLst>
          </p:cNvPr>
          <p:cNvSpPr txBox="1"/>
          <p:nvPr/>
        </p:nvSpPr>
        <p:spPr>
          <a:xfrm>
            <a:off x="3923677" y="278515"/>
            <a:ext cx="6096000" cy="584775"/>
          </a:xfrm>
          <a:prstGeom prst="rect">
            <a:avLst/>
          </a:prstGeom>
          <a:noFill/>
        </p:spPr>
        <p:txBody>
          <a:bodyPr wrap="square">
            <a:spAutoFit/>
          </a:bodyPr>
          <a:lstStyle/>
          <a:p>
            <a:r>
              <a:rPr lang="ru-RU" sz="3200" b="1" dirty="0">
                <a:solidFill>
                  <a:schemeClr val="accent1">
                    <a:lumMod val="75000"/>
                  </a:schemeClr>
                </a:solidFill>
                <a:latin typeface="+mj-lt"/>
              </a:rPr>
              <a:t>90 знаков в минуту силой мысли</a:t>
            </a:r>
            <a:r>
              <a:rPr lang="en-US" sz="3200" b="1" dirty="0">
                <a:solidFill>
                  <a:schemeClr val="accent1">
                    <a:lumMod val="75000"/>
                  </a:schemeClr>
                </a:solidFill>
                <a:latin typeface="+mj-lt"/>
              </a:rPr>
              <a:t>!</a:t>
            </a:r>
            <a:r>
              <a:rPr lang="ru-RU" sz="3200" b="1" dirty="0">
                <a:solidFill>
                  <a:schemeClr val="accent1">
                    <a:lumMod val="75000"/>
                  </a:schemeClr>
                </a:solidFill>
                <a:latin typeface="+mj-lt"/>
              </a:rPr>
              <a:t> </a:t>
            </a:r>
          </a:p>
        </p:txBody>
      </p:sp>
    </p:spTree>
    <p:extLst>
      <p:ext uri="{BB962C8B-B14F-4D97-AF65-F5344CB8AC3E}">
        <p14:creationId xmlns:p14="http://schemas.microsoft.com/office/powerpoint/2010/main" val="14585522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CA17D1DD-CB48-45C3-854C-5160699B7AD4}"/>
              </a:ext>
            </a:extLst>
          </p:cNvPr>
          <p:cNvSpPr txBox="1"/>
          <p:nvPr/>
        </p:nvSpPr>
        <p:spPr>
          <a:xfrm>
            <a:off x="1666875" y="190500"/>
            <a:ext cx="10378131" cy="923330"/>
          </a:xfrm>
          <a:prstGeom prst="rect">
            <a:avLst/>
          </a:prstGeom>
          <a:noFill/>
        </p:spPr>
        <p:txBody>
          <a:bodyPr wrap="square">
            <a:spAutoFit/>
          </a:bodyPr>
          <a:lstStyle/>
          <a:p>
            <a:r>
              <a:rPr lang="ru-RU" sz="5400" dirty="0">
                <a:latin typeface="+mj-lt"/>
                <a:ea typeface="+mj-ea"/>
                <a:cs typeface="+mj-cs"/>
              </a:rPr>
              <a:t>Развитие биоуправления</a:t>
            </a:r>
          </a:p>
        </p:txBody>
      </p:sp>
      <p:pic>
        <p:nvPicPr>
          <p:cNvPr id="9218" name="Picture 2">
            <a:extLst>
              <a:ext uri="{FF2B5EF4-FFF2-40B4-BE49-F238E27FC236}">
                <a16:creationId xmlns:a16="http://schemas.microsoft.com/office/drawing/2014/main" id="{6B39B0DE-723C-497A-AD04-4BB3570E02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304" y="1704975"/>
            <a:ext cx="3010345" cy="483239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B20EE612-3862-4FDF-A7B1-33E9A96B40F6}"/>
              </a:ext>
            </a:extLst>
          </p:cNvPr>
          <p:cNvSpPr txBox="1"/>
          <p:nvPr/>
        </p:nvSpPr>
        <p:spPr>
          <a:xfrm>
            <a:off x="3457575" y="3603732"/>
            <a:ext cx="8449121" cy="3139321"/>
          </a:xfrm>
          <a:prstGeom prst="rect">
            <a:avLst/>
          </a:prstGeom>
          <a:noFill/>
        </p:spPr>
        <p:txBody>
          <a:bodyPr wrap="square">
            <a:spAutoFit/>
          </a:bodyPr>
          <a:lstStyle/>
          <a:p>
            <a:r>
              <a:rPr lang="ru-RU" b="0" i="0" dirty="0">
                <a:solidFill>
                  <a:srgbClr val="000000"/>
                </a:solidFill>
                <a:effectLst/>
                <a:latin typeface="Arial" panose="020B0604020202020204" pitchFamily="34" charset="0"/>
              </a:rPr>
              <a:t>Сборник посвящен методологическим и научно-техническим проблемам биотехнического управления - биологической обратной связи (БОС) . Рассмотрены психофизиологические основы биотехнического управления. Особое внимание уделено техническому программному обеспечению БОС, созданию портативных индивидуальных средств биотехнического тренинга. Затронуты проблемы оптимизации функционального состояния человека с использованием БОС. </a:t>
            </a:r>
          </a:p>
          <a:p>
            <a:endParaRPr lang="ru-RU" b="0" i="0" dirty="0">
              <a:solidFill>
                <a:srgbClr val="000000"/>
              </a:solidFill>
              <a:effectLst/>
              <a:latin typeface="Arial" panose="020B0604020202020204" pitchFamily="34" charset="0"/>
            </a:endParaRPr>
          </a:p>
          <a:p>
            <a:r>
              <a:rPr lang="ru-RU" b="0" i="1" dirty="0">
                <a:solidFill>
                  <a:srgbClr val="000000"/>
                </a:solidFill>
                <a:effectLst/>
                <a:latin typeface="Arial" panose="020B0604020202020204" pitchFamily="34" charset="0"/>
              </a:rPr>
              <a:t>Обсуждаются вопросы клинической эффективности метода. Книга адресуется специалистам в области автоматизации медико-биологических исследований, физиологам, клиницистам.</a:t>
            </a:r>
            <a:endParaRPr lang="ru-RU" i="1" dirty="0"/>
          </a:p>
        </p:txBody>
      </p:sp>
      <p:sp>
        <p:nvSpPr>
          <p:cNvPr id="15" name="TextBox 14">
            <a:extLst>
              <a:ext uri="{FF2B5EF4-FFF2-40B4-BE49-F238E27FC236}">
                <a16:creationId xmlns:a16="http://schemas.microsoft.com/office/drawing/2014/main" id="{C9CB60B5-9241-4FF4-978B-DD9C89A64AFF}"/>
              </a:ext>
            </a:extLst>
          </p:cNvPr>
          <p:cNvSpPr txBox="1"/>
          <p:nvPr/>
        </p:nvSpPr>
        <p:spPr>
          <a:xfrm>
            <a:off x="3552825" y="1704975"/>
            <a:ext cx="6096000" cy="1613262"/>
          </a:xfrm>
          <a:prstGeom prst="rect">
            <a:avLst/>
          </a:prstGeom>
          <a:noFill/>
        </p:spPr>
        <p:txBody>
          <a:bodyPr wrap="square">
            <a:spAutoFit/>
          </a:bodyPr>
          <a:lstStyle/>
          <a:p>
            <a:pPr algn="l">
              <a:lnSpc>
                <a:spcPts val="1800"/>
              </a:lnSpc>
            </a:pPr>
            <a:r>
              <a:rPr lang="ru-RU" sz="1800" b="0" i="0" u="none" strike="noStrike" dirty="0">
                <a:solidFill>
                  <a:srgbClr val="000000"/>
                </a:solidFill>
                <a:effectLst/>
                <a:latin typeface="Arial" panose="020B0604020202020204" pitchFamily="34" charset="0"/>
              </a:rPr>
              <a:t>Штарк М.Б. и др.</a:t>
            </a:r>
          </a:p>
          <a:p>
            <a:pPr algn="l">
              <a:lnSpc>
                <a:spcPts val="1800"/>
              </a:lnSpc>
            </a:pPr>
            <a:endParaRPr lang="ru-RU" dirty="0">
              <a:solidFill>
                <a:srgbClr val="000000"/>
              </a:solidFill>
              <a:latin typeface="Arial" panose="020B0604020202020204" pitchFamily="34" charset="0"/>
            </a:endParaRPr>
          </a:p>
          <a:p>
            <a:pPr algn="l">
              <a:lnSpc>
                <a:spcPts val="1800"/>
              </a:lnSpc>
            </a:pPr>
            <a:endParaRPr lang="ru-RU" sz="1800" b="0" i="0" u="none" strike="noStrike" dirty="0">
              <a:solidFill>
                <a:srgbClr val="000000"/>
              </a:solidFill>
              <a:effectLst/>
              <a:latin typeface="Arial" panose="020B0604020202020204" pitchFamily="34" charset="0"/>
            </a:endParaRPr>
          </a:p>
          <a:p>
            <a:pPr algn="l">
              <a:lnSpc>
                <a:spcPts val="1800"/>
              </a:lnSpc>
            </a:pPr>
            <a:r>
              <a:rPr lang="ru-RU" sz="3200" b="1" i="0" u="none" strike="noStrike" dirty="0">
                <a:solidFill>
                  <a:srgbClr val="000000"/>
                </a:solidFill>
                <a:effectLst/>
                <a:latin typeface="Arial" panose="020B0604020202020204" pitchFamily="34" charset="0"/>
              </a:rPr>
              <a:t>Биоуправление:</a:t>
            </a:r>
            <a:r>
              <a:rPr lang="ru-RU" sz="1800" b="1" i="0" u="none" strike="noStrike" dirty="0">
                <a:solidFill>
                  <a:srgbClr val="000000"/>
                </a:solidFill>
                <a:effectLst/>
                <a:latin typeface="Arial" panose="020B0604020202020204" pitchFamily="34" charset="0"/>
              </a:rPr>
              <a:t/>
            </a:r>
            <a:br>
              <a:rPr lang="ru-RU" sz="1800" b="1" i="0" u="none" strike="noStrike" dirty="0">
                <a:solidFill>
                  <a:srgbClr val="000000"/>
                </a:solidFill>
                <a:effectLst/>
                <a:latin typeface="Arial" panose="020B0604020202020204" pitchFamily="34" charset="0"/>
              </a:rPr>
            </a:br>
            <a:r>
              <a:rPr lang="ru-RU" sz="1800" b="1" i="0" u="none" strike="noStrike" dirty="0">
                <a:solidFill>
                  <a:srgbClr val="000000"/>
                </a:solidFill>
                <a:effectLst/>
                <a:latin typeface="Arial" panose="020B0604020202020204" pitchFamily="34" charset="0"/>
              </a:rPr>
              <a:t>теория и практика</a:t>
            </a:r>
          </a:p>
          <a:p>
            <a:pPr algn="l">
              <a:lnSpc>
                <a:spcPts val="1400"/>
              </a:lnSpc>
            </a:pPr>
            <a:endParaRPr lang="ru-RU" b="0" i="0" u="none" strike="noStrike" dirty="0">
              <a:solidFill>
                <a:srgbClr val="080000"/>
              </a:solidFill>
              <a:effectLst/>
              <a:latin typeface="Arial" panose="020B0604020202020204" pitchFamily="34" charset="0"/>
            </a:endParaRPr>
          </a:p>
          <a:p>
            <a:pPr algn="l">
              <a:lnSpc>
                <a:spcPts val="1400"/>
              </a:lnSpc>
            </a:pPr>
            <a:r>
              <a:rPr lang="ru-RU" b="1" i="0" u="none" strike="noStrike" dirty="0">
                <a:solidFill>
                  <a:srgbClr val="080000"/>
                </a:solidFill>
                <a:effectLst/>
                <a:latin typeface="Arial" panose="020B0604020202020204" pitchFamily="34" charset="0"/>
              </a:rPr>
              <a:t>1988 г.</a:t>
            </a:r>
            <a:endParaRPr lang="ru-RU" b="0" i="0" u="none" strike="noStrike" dirty="0">
              <a:solidFill>
                <a:srgbClr val="080000"/>
              </a:solidFill>
              <a:effectLst/>
              <a:latin typeface="Arial" panose="020B0604020202020204" pitchFamily="34" charset="0"/>
            </a:endParaRPr>
          </a:p>
        </p:txBody>
      </p:sp>
    </p:spTree>
    <p:extLst>
      <p:ext uri="{BB962C8B-B14F-4D97-AF65-F5344CB8AC3E}">
        <p14:creationId xmlns:p14="http://schemas.microsoft.com/office/powerpoint/2010/main" val="193711795"/>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7856</TotalTime>
  <Words>1457</Words>
  <Application>Microsoft Office PowerPoint</Application>
  <PresentationFormat>Широкоэкранный</PresentationFormat>
  <Paragraphs>220</Paragraphs>
  <Slides>24</Slides>
  <Notes>15</Notes>
  <HiddenSlides>0</HiddenSlides>
  <MMClips>1</MMClips>
  <ScaleCrop>false</ScaleCrop>
  <HeadingPairs>
    <vt:vector size="6" baseType="variant">
      <vt:variant>
        <vt:lpstr>Использованные шрифты</vt:lpstr>
      </vt:variant>
      <vt:variant>
        <vt:i4>11</vt:i4>
      </vt:variant>
      <vt:variant>
        <vt:lpstr>Тема</vt:lpstr>
      </vt:variant>
      <vt:variant>
        <vt:i4>1</vt:i4>
      </vt:variant>
      <vt:variant>
        <vt:lpstr>Заголовки слайдов</vt:lpstr>
      </vt:variant>
      <vt:variant>
        <vt:i4>24</vt:i4>
      </vt:variant>
    </vt:vector>
  </HeadingPairs>
  <TitlesOfParts>
    <vt:vector size="36" baseType="lpstr">
      <vt:lpstr>-apple-system</vt:lpstr>
      <vt:lpstr>Arial</vt:lpstr>
      <vt:lpstr>BOLD</vt:lpstr>
      <vt:lpstr>Calibri</vt:lpstr>
      <vt:lpstr>Calibri Light</vt:lpstr>
      <vt:lpstr>Harding</vt:lpstr>
      <vt:lpstr>Helvetica Neue</vt:lpstr>
      <vt:lpstr>REG</vt:lpstr>
      <vt:lpstr>Roboto</vt:lpstr>
      <vt:lpstr>Segoe UI</vt:lpstr>
      <vt:lpstr>Times New Roman</vt:lpstr>
      <vt:lpstr>Тема Office</vt:lpstr>
      <vt:lpstr>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БОС «простыми словами»  </vt:lpstr>
      <vt:lpstr>История</vt:lpstr>
      <vt:lpstr>«Три атланта» БОС-терапии</vt:lpstr>
      <vt:lpstr>Презентация PowerPoint</vt:lpstr>
      <vt:lpstr>Презентация PowerPoint</vt:lpstr>
      <vt:lpstr>Презентация PowerPoint</vt:lpstr>
      <vt:lpstr>Направления применения  технологий биоуправления</vt:lpstr>
      <vt:lpstr>Программно-аппаратные решения</vt:lpstr>
      <vt:lpstr>ПРОЦЕСС РАБОТЫ </vt:lpstr>
      <vt:lpstr>Современные стандарты РФ</vt:lpstr>
      <vt:lpstr>Требования к оснащению кабинета</vt:lpstr>
      <vt:lpstr>ЛИТЕРАТУРА ПО ЭЭГ БОС</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Станислав Котляров</dc:creator>
  <cp:lastModifiedBy>Admin</cp:lastModifiedBy>
  <cp:revision>123</cp:revision>
  <dcterms:created xsi:type="dcterms:W3CDTF">2019-10-30T05:34:13Z</dcterms:created>
  <dcterms:modified xsi:type="dcterms:W3CDTF">2025-11-06T18:23:03Z</dcterms:modified>
</cp:coreProperties>
</file>